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1_C70D873D.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7" r:id="rId2"/>
    <p:sldId id="258" r:id="rId3"/>
    <p:sldId id="259" r:id="rId4"/>
    <p:sldId id="267" r:id="rId5"/>
    <p:sldId id="268" r:id="rId6"/>
    <p:sldId id="269" r:id="rId7"/>
    <p:sldId id="307" r:id="rId8"/>
    <p:sldId id="271" r:id="rId9"/>
    <p:sldId id="308" r:id="rId10"/>
    <p:sldId id="274" r:id="rId11"/>
    <p:sldId id="266" r:id="rId12"/>
    <p:sldId id="263" r:id="rId13"/>
    <p:sldId id="262" r:id="rId14"/>
    <p:sldId id="265" r:id="rId15"/>
    <p:sldId id="275" r:id="rId16"/>
    <p:sldId id="277" r:id="rId17"/>
    <p:sldId id="278" r:id="rId18"/>
    <p:sldId id="276" r:id="rId19"/>
    <p:sldId id="279" r:id="rId20"/>
    <p:sldId id="297" r:id="rId21"/>
    <p:sldId id="296" r:id="rId22"/>
    <p:sldId id="295" r:id="rId23"/>
    <p:sldId id="294" r:id="rId24"/>
    <p:sldId id="293" r:id="rId25"/>
    <p:sldId id="292" r:id="rId26"/>
    <p:sldId id="290" r:id="rId27"/>
    <p:sldId id="288" r:id="rId28"/>
    <p:sldId id="298" r:id="rId29"/>
    <p:sldId id="287" r:id="rId30"/>
    <p:sldId id="299" r:id="rId31"/>
    <p:sldId id="286" r:id="rId32"/>
    <p:sldId id="285" r:id="rId33"/>
    <p:sldId id="284" r:id="rId34"/>
    <p:sldId id="282" r:id="rId35"/>
    <p:sldId id="281" r:id="rId36"/>
    <p:sldId id="280" r:id="rId37"/>
    <p:sldId id="301" r:id="rId38"/>
    <p:sldId id="303" r:id="rId39"/>
    <p:sldId id="305" r:id="rId40"/>
    <p:sldId id="306" r:id="rId41"/>
    <p:sldId id="260" r:id="rId42"/>
    <p:sldId id="261" r:id="rId4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707B1C6-8653-0515-B69C-7C691306C342}" name="Philip Seufert" initials="PS" userId="S::philip.seufert@forum-bd.de::379a0ac2-bf9c-42d0-80bb-b46f3bcacd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23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26" autoAdjust="0"/>
    <p:restoredTop sz="79717" autoAdjust="0"/>
  </p:normalViewPr>
  <p:slideViewPr>
    <p:cSldViewPr snapToGrid="0">
      <p:cViewPr varScale="1">
        <p:scale>
          <a:sx n="90" d="100"/>
          <a:sy n="90" d="100"/>
        </p:scale>
        <p:origin x="166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modernComment_101_C70D873D.xml><?xml version="1.0" encoding="utf-8"?>
<p188:cmLst xmlns:a="http://schemas.openxmlformats.org/drawingml/2006/main" xmlns:r="http://schemas.openxmlformats.org/officeDocument/2006/relationships" xmlns:p188="http://schemas.microsoft.com/office/powerpoint/2018/8/main">
  <p188:cm id="{DEEA53FB-905F-3349-8054-E47EB7F63B20}" authorId="{4707B1C6-8653-0515-B69C-7C691306C342}" created="2024-10-09T09:59:56.580">
    <ac:txMkLst xmlns:ac="http://schemas.microsoft.com/office/drawing/2013/main/command">
      <pc:docMk xmlns:pc="http://schemas.microsoft.com/office/powerpoint/2013/main/command"/>
      <pc:sldMk xmlns:pc="http://schemas.microsoft.com/office/powerpoint/2013/main/command" cId="3339552573" sldId="257"/>
      <ac:spMk id="3" creationId="{4CB63A08-3A40-A234-579E-96E045F9B7EF}"/>
      <ac:txMk cp="0" len="6">
        <ac:context len="7" hash="122686839"/>
      </ac:txMk>
    </ac:txMkLst>
    <p188:pos x="749445" y="539985"/>
    <p188:txBody>
      <a:bodyPr/>
      <a:lstStyle/>
      <a:p>
        <a:r>
          <a:rPr lang="de-DE"/>
          <a:t>Bitte wählen aus: 
Deutsch
Fremdsprachen
Gesellschaftswissenschaften
Mathematik, Informatik, Naturwissenschaften, Technik (MINT)
Musische Fächer
Religion, Philosophie, Ethik
Sport
Falls nicht zutreffend: freie Eingabe</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B48186-6697-48FB-AF5F-96D8FAD8F150}" type="doc">
      <dgm:prSet loTypeId="urn:microsoft.com/office/officeart/2005/8/layout/arrow2" loCatId="process" qsTypeId="urn:microsoft.com/office/officeart/2005/8/quickstyle/simple1" qsCatId="simple" csTypeId="urn:microsoft.com/office/officeart/2005/8/colors/accent1_2" csCatId="accent1" phldr="1"/>
      <dgm:spPr bwMode="auto"/>
    </dgm:pt>
    <dgm:pt modelId="{E4B64048-1A2F-4222-BCD0-5DA681154726}">
      <dgm:prSet phldrT="[Text]"/>
      <dgm:spPr bwMode="auto">
        <a:xfrm>
          <a:off x="908036" y="3523804"/>
          <a:ext cx="1265239" cy="1100610"/>
        </a:xfrm>
        <a:prstGeom prst="rect">
          <a:avLst/>
        </a:prstGeom>
        <a:noFill/>
        <a:ln>
          <a:noFill/>
        </a:ln>
        <a:effectLst/>
      </dgm:spPr>
      <dgm:t>
        <a:bodyPr/>
        <a:lstStyle/>
        <a:p>
          <a:pPr>
            <a:defRPr/>
          </a:pPr>
          <a:r>
            <a:rPr lang="de-DE">
              <a:solidFill>
                <a:sysClr val="windowText" lastClr="000000">
                  <a:hueOff val="0"/>
                  <a:satOff val="0"/>
                  <a:lumOff val="0"/>
                  <a:alphaOff val="0"/>
                </a:sysClr>
              </a:solidFill>
              <a:latin typeface="Kantumruy Pro"/>
              <a:ea typeface="+mn-ea"/>
              <a:cs typeface="Arial"/>
            </a:rPr>
            <a:t>Ziel festlegen</a:t>
          </a:r>
          <a:endParaRPr>
            <a:solidFill>
              <a:sysClr val="windowText" lastClr="000000">
                <a:hueOff val="0"/>
                <a:satOff val="0"/>
                <a:lumOff val="0"/>
                <a:alphaOff val="0"/>
              </a:sysClr>
            </a:solidFill>
            <a:latin typeface="Kantumruy Pro"/>
            <a:ea typeface="+mn-ea"/>
            <a:cs typeface="Arial"/>
          </a:endParaRPr>
        </a:p>
      </dgm:t>
    </dgm:pt>
    <dgm:pt modelId="{71DE03D4-6C8F-474A-8330-27615FA082A7}" type="parTrans" cxnId="{483C9EFC-FA32-4FB3-AC33-E4A6A192C438}">
      <dgm:prSet/>
      <dgm:spPr bwMode="auto"/>
      <dgm:t>
        <a:bodyPr/>
        <a:lstStyle/>
        <a:p>
          <a:pPr>
            <a:defRPr/>
          </a:pPr>
          <a:endParaRPr/>
        </a:p>
      </dgm:t>
    </dgm:pt>
    <dgm:pt modelId="{9EC14399-25D0-4B84-9F08-D87D5080DE75}" type="sibTrans" cxnId="{483C9EFC-FA32-4FB3-AC33-E4A6A192C438}">
      <dgm:prSet/>
      <dgm:spPr bwMode="auto"/>
      <dgm:t>
        <a:bodyPr/>
        <a:lstStyle/>
        <a:p>
          <a:pPr>
            <a:defRPr/>
          </a:pPr>
          <a:endParaRPr/>
        </a:p>
      </dgm:t>
    </dgm:pt>
    <dgm:pt modelId="{FE0F422E-CDAD-400C-B4BE-C962C954C747}">
      <dgm:prSet phldrT="[Text]"/>
      <dgm:spPr bwMode="auto">
        <a:xfrm>
          <a:off x="2173276" y="2511057"/>
          <a:ext cx="1553803" cy="2113357"/>
        </a:xfrm>
        <a:prstGeom prst="rect">
          <a:avLst/>
        </a:prstGeom>
        <a:noFill/>
        <a:ln>
          <a:noFill/>
        </a:ln>
        <a:effectLst/>
      </dgm:spPr>
      <dgm:t>
        <a:bodyPr vertOverflow="overflow" horzOverflow="overflow" vert="horz" rtlCol="0" fromWordArt="0" anchor="t" forceAA="0" compatLnSpc="0"/>
        <a:lstStyle/>
        <a:p>
          <a:pPr>
            <a:defRPr/>
          </a:pPr>
          <a:r>
            <a:rPr lang="de-DE" dirty="0">
              <a:solidFill>
                <a:sysClr val="windowText" lastClr="000000">
                  <a:hueOff val="0"/>
                  <a:satOff val="0"/>
                  <a:lumOff val="0"/>
                  <a:alphaOff val="0"/>
                </a:sysClr>
              </a:solidFill>
              <a:latin typeface="Kantumruy Pro"/>
              <a:ea typeface="+mn-ea"/>
              <a:cs typeface="Arial"/>
            </a:rPr>
            <a:t>Grundlegende Fragen</a:t>
          </a:r>
          <a:endParaRPr dirty="0">
            <a:solidFill>
              <a:sysClr val="windowText" lastClr="000000">
                <a:hueOff val="0"/>
                <a:satOff val="0"/>
                <a:lumOff val="0"/>
                <a:alphaOff val="0"/>
              </a:sysClr>
            </a:solidFill>
            <a:latin typeface="Kantumruy Pro"/>
            <a:ea typeface="+mn-ea"/>
            <a:cs typeface="Arial"/>
          </a:endParaRPr>
        </a:p>
      </dgm:t>
    </dgm:pt>
    <dgm:pt modelId="{AE496F00-35D4-41F4-8E21-7888ACF5A0FA}" type="parTrans" cxnId="{838AC4E1-7266-4E89-8B73-C9449C9D3960}">
      <dgm:prSet/>
      <dgm:spPr bwMode="auto"/>
      <dgm:t>
        <a:bodyPr/>
        <a:lstStyle/>
        <a:p>
          <a:pPr>
            <a:defRPr/>
          </a:pPr>
          <a:endParaRPr/>
        </a:p>
      </dgm:t>
    </dgm:pt>
    <dgm:pt modelId="{88CDB034-4DFF-4F68-917D-5AFE882C7C63}" type="sibTrans" cxnId="{838AC4E1-7266-4E89-8B73-C9449C9D3960}">
      <dgm:prSet/>
      <dgm:spPr bwMode="auto"/>
      <dgm:t>
        <a:bodyPr/>
        <a:lstStyle/>
        <a:p>
          <a:pPr>
            <a:defRPr/>
          </a:pPr>
          <a:endParaRPr/>
        </a:p>
      </dgm:t>
    </dgm:pt>
    <dgm:pt modelId="{3F8816AA-040F-4B06-9DEA-252BB0198F19}">
      <dgm:prSet phldrT="[Text]"/>
      <dgm:spPr bwMode="auto">
        <a:xfrm>
          <a:off x="3756676" y="1766526"/>
          <a:ext cx="1553803" cy="2857888"/>
        </a:xfrm>
        <a:prstGeom prst="rect">
          <a:avLst/>
        </a:prstGeom>
        <a:noFill/>
        <a:ln>
          <a:noFill/>
        </a:ln>
        <a:effectLst/>
      </dgm:spPr>
      <dgm:t>
        <a:bodyPr vertOverflow="overflow" horzOverflow="overflow" vert="horz" rtlCol="0" fromWordArt="0" anchor="t" forceAA="0" compatLnSpc="0"/>
        <a:lstStyle/>
        <a:p>
          <a:pPr>
            <a:defRPr/>
          </a:pPr>
          <a:r>
            <a:rPr lang="de-DE" dirty="0">
              <a:solidFill>
                <a:sysClr val="windowText" lastClr="000000">
                  <a:hueOff val="0"/>
                  <a:satOff val="0"/>
                  <a:lumOff val="0"/>
                  <a:alphaOff val="0"/>
                </a:sysClr>
              </a:solidFill>
              <a:latin typeface="Kantumruy Pro"/>
              <a:ea typeface="+mn-ea"/>
              <a:cs typeface="Arial"/>
            </a:rPr>
            <a:t>Prompt</a:t>
          </a:r>
          <a:endParaRPr dirty="0">
            <a:solidFill>
              <a:sysClr val="windowText" lastClr="000000">
                <a:hueOff val="0"/>
                <a:satOff val="0"/>
                <a:lumOff val="0"/>
                <a:alphaOff val="0"/>
              </a:sysClr>
            </a:solidFill>
            <a:latin typeface="Kantumruy Pro"/>
            <a:ea typeface="+mn-ea"/>
            <a:cs typeface="Arial"/>
          </a:endParaRPr>
        </a:p>
      </dgm:t>
    </dgm:pt>
    <dgm:pt modelId="{A647E463-9E96-462C-A515-6794891C4C0B}" type="parTrans" cxnId="{23BB6D72-AD67-4085-9728-0A5F3E5C9FA5}">
      <dgm:prSet/>
      <dgm:spPr bwMode="auto"/>
      <dgm:t>
        <a:bodyPr/>
        <a:lstStyle/>
        <a:p>
          <a:pPr>
            <a:defRPr/>
          </a:pPr>
          <a:endParaRPr/>
        </a:p>
      </dgm:t>
    </dgm:pt>
    <dgm:pt modelId="{AD93DFB3-DD89-450A-B8DD-92E7C6B7153C}" type="sibTrans" cxnId="{23BB6D72-AD67-4085-9728-0A5F3E5C9FA5}">
      <dgm:prSet/>
      <dgm:spPr bwMode="auto"/>
      <dgm:t>
        <a:bodyPr/>
        <a:lstStyle/>
        <a:p>
          <a:pPr>
            <a:defRPr/>
          </a:pPr>
          <a:endParaRPr/>
        </a:p>
      </dgm:t>
    </dgm:pt>
    <dgm:pt modelId="{C4968205-905A-48CA-9C35-A136C863E45D}">
      <dgm:prSet phldrT="[Text]"/>
      <dgm:spPr bwMode="auto">
        <a:xfrm>
          <a:off x="5201569" y="1308709"/>
          <a:ext cx="1553803" cy="3315705"/>
        </a:xfrm>
        <a:prstGeom prst="rect">
          <a:avLst/>
        </a:prstGeom>
        <a:noFill/>
        <a:ln>
          <a:noFill/>
        </a:ln>
        <a:effectLst/>
      </dgm:spPr>
      <dgm:t>
        <a:bodyPr vertOverflow="overflow" horzOverflow="overflow" vert="horz" rtlCol="0" fromWordArt="0" anchor="t" forceAA="0" compatLnSpc="0"/>
        <a:lstStyle/>
        <a:p>
          <a:pPr>
            <a:defRPr/>
          </a:pPr>
          <a:endParaRPr lang="de-DE" dirty="0">
            <a:solidFill>
              <a:sysClr val="windowText" lastClr="000000">
                <a:hueOff val="0"/>
                <a:satOff val="0"/>
                <a:lumOff val="0"/>
                <a:alphaOff val="0"/>
              </a:sysClr>
            </a:solidFill>
            <a:latin typeface="Kantumruy Pro"/>
            <a:ea typeface="+mn-ea"/>
            <a:cs typeface="Arial"/>
          </a:endParaRPr>
        </a:p>
        <a:p>
          <a:pPr>
            <a:defRPr/>
          </a:pPr>
          <a:r>
            <a:rPr lang="de-DE" dirty="0">
              <a:solidFill>
                <a:sysClr val="windowText" lastClr="000000">
                  <a:hueOff val="0"/>
                  <a:satOff val="0"/>
                  <a:lumOff val="0"/>
                  <a:alphaOff val="0"/>
                </a:sysClr>
              </a:solidFill>
              <a:latin typeface="Kantumruy Pro"/>
              <a:ea typeface="+mn-ea"/>
              <a:cs typeface="Arial"/>
            </a:rPr>
            <a:t>Überprüfung</a:t>
          </a:r>
          <a:endParaRPr dirty="0">
            <a:solidFill>
              <a:sysClr val="windowText" lastClr="000000">
                <a:hueOff val="0"/>
                <a:satOff val="0"/>
                <a:lumOff val="0"/>
                <a:alphaOff val="0"/>
              </a:sysClr>
            </a:solidFill>
            <a:latin typeface="Kantumruy Pro"/>
            <a:ea typeface="+mn-ea"/>
            <a:cs typeface="Arial"/>
          </a:endParaRPr>
        </a:p>
      </dgm:t>
    </dgm:pt>
    <dgm:pt modelId="{54F0D5B8-6612-4507-B2EE-771FDDBC4C56}" type="parTrans" cxnId="{5DCE516F-E9CC-4146-A199-63D73AFA494A}">
      <dgm:prSet/>
      <dgm:spPr bwMode="auto"/>
      <dgm:t>
        <a:bodyPr/>
        <a:lstStyle/>
        <a:p>
          <a:pPr>
            <a:defRPr/>
          </a:pPr>
          <a:endParaRPr/>
        </a:p>
      </dgm:t>
    </dgm:pt>
    <dgm:pt modelId="{E02F5943-BCDA-4FDA-A9CB-9C63B587D64B}" type="sibTrans" cxnId="{5DCE516F-E9CC-4146-A199-63D73AFA494A}">
      <dgm:prSet/>
      <dgm:spPr bwMode="auto"/>
      <dgm:t>
        <a:bodyPr/>
        <a:lstStyle/>
        <a:p>
          <a:pPr>
            <a:defRPr/>
          </a:pPr>
          <a:endParaRPr/>
        </a:p>
      </dgm:t>
    </dgm:pt>
    <dgm:pt modelId="{8C396B05-1211-4AF6-AD70-BB14299A7BD5}" type="pres">
      <dgm:prSet presAssocID="{7BB48186-6697-48FB-AF5F-96D8FAD8F150}" presName="arrowDiagram" presStyleCnt="0">
        <dgm:presLayoutVars>
          <dgm:chMax val="5"/>
          <dgm:dir/>
          <dgm:resizeHandles val="exact"/>
        </dgm:presLayoutVars>
      </dgm:prSet>
      <dgm:spPr bwMode="auto"/>
    </dgm:pt>
    <dgm:pt modelId="{567BB2CB-E61D-46CE-BC43-7FA55453E796}" type="pres">
      <dgm:prSet presAssocID="{7BB48186-6697-48FB-AF5F-96D8FAD8F150}" presName="arrow" presStyleLbl="bgShp" presStyleIdx="0" presStyleCnt="1"/>
      <dgm:spPr bwMode="auto">
        <a:xfrm>
          <a:off x="94139" y="0"/>
          <a:ext cx="7399064" cy="4624415"/>
        </a:xfrm>
        <a:prstGeom prst="swooshArrow">
          <a:avLst>
            <a:gd name="adj1" fmla="val 25000"/>
            <a:gd name="adj2" fmla="val 25000"/>
          </a:avLst>
        </a:prstGeom>
        <a:solidFill>
          <a:srgbClr val="B4E0E8">
            <a:tint val="40000"/>
            <a:hueOff val="0"/>
            <a:satOff val="0"/>
            <a:lumOff val="0"/>
            <a:alphaOff val="0"/>
          </a:srgbClr>
        </a:solidFill>
        <a:ln>
          <a:noFill/>
        </a:ln>
        <a:effectLst/>
      </dgm:spPr>
    </dgm:pt>
    <dgm:pt modelId="{99F3838B-14C1-498E-8224-3DEA107E550F}" type="pres">
      <dgm:prSet presAssocID="{7BB48186-6697-48FB-AF5F-96D8FAD8F150}" presName="arrowDiagram4" presStyleCnt="0"/>
      <dgm:spPr bwMode="auto"/>
    </dgm:pt>
    <dgm:pt modelId="{AD943B27-E82D-4126-AB06-C7C361B5817F}" type="pres">
      <dgm:prSet presAssocID="{E4B64048-1A2F-4222-BCD0-5DA681154726}" presName="bullet4a" presStyleLbl="node1" presStyleIdx="0" presStyleCnt="4"/>
      <dgm:spPr bwMode="auto">
        <a:xfrm>
          <a:off x="822947" y="3438714"/>
          <a:ext cx="170178" cy="170178"/>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41E52F04-81B1-480A-866A-C6794A6300F8}" type="pres">
      <dgm:prSet presAssocID="{E4B64048-1A2F-4222-BCD0-5DA681154726}" presName="textBox4a" presStyleLbl="revTx" presStyleIdx="0" presStyleCnt="4">
        <dgm:presLayoutVars>
          <dgm:bulletEnabled val="1"/>
        </dgm:presLayoutVars>
      </dgm:prSet>
      <dgm:spPr bwMode="auto"/>
    </dgm:pt>
    <dgm:pt modelId="{D357EB9D-43CD-44E1-B9DE-022AFCED7602}" type="pres">
      <dgm:prSet presAssocID="{FE0F422E-CDAD-400C-B4BE-C962C954C747}" presName="bullet4b" presStyleLbl="node1" presStyleIdx="1" presStyleCnt="4"/>
      <dgm:spPr bwMode="auto">
        <a:xfrm>
          <a:off x="2025295" y="2363076"/>
          <a:ext cx="295962" cy="295962"/>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DA4141A6-468F-4272-AD22-6757A7C0E4EF}" type="pres">
      <dgm:prSet presAssocID="{FE0F422E-CDAD-400C-B4BE-C962C954C747}" presName="textBox4b" presStyleLbl="revTx" presStyleIdx="1" presStyleCnt="4">
        <dgm:presLayoutVars>
          <dgm:bulletEnabled val="1"/>
        </dgm:presLayoutVars>
      </dgm:prSet>
      <dgm:spPr bwMode="auto"/>
    </dgm:pt>
    <dgm:pt modelId="{F5BB5A45-465B-4B33-8C9A-741242249379}" type="pres">
      <dgm:prSet presAssocID="{3F8816AA-040F-4B06-9DEA-252BB0198F19}" presName="bullet4c" presStyleLbl="node1" presStyleIdx="2" presStyleCnt="4"/>
      <dgm:spPr bwMode="auto">
        <a:xfrm>
          <a:off x="3560600" y="1570451"/>
          <a:ext cx="392150" cy="392150"/>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3FE986F-415B-4D76-A231-AA6EC6F1E946}" type="pres">
      <dgm:prSet presAssocID="{3F8816AA-040F-4B06-9DEA-252BB0198F19}" presName="textBox4c" presStyleLbl="revTx" presStyleIdx="2" presStyleCnt="4">
        <dgm:presLayoutVars>
          <dgm:bulletEnabled val="1"/>
        </dgm:presLayoutVars>
      </dgm:prSet>
      <dgm:spPr bwMode="auto"/>
    </dgm:pt>
    <dgm:pt modelId="{1EE0ADBB-1570-4037-AD1F-F41F2B6B9A37}" type="pres">
      <dgm:prSet presAssocID="{C4968205-905A-48CA-9C35-A136C863E45D}" presName="bullet4d" presStyleLbl="node1" presStyleIdx="3" presStyleCnt="4"/>
      <dgm:spPr bwMode="auto">
        <a:xfrm>
          <a:off x="5232789" y="1046042"/>
          <a:ext cx="525333" cy="525333"/>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E6522DF4-85B5-454C-AD7C-61C9D303F097}" type="pres">
      <dgm:prSet presAssocID="{C4968205-905A-48CA-9C35-A136C863E45D}" presName="textBox4d" presStyleLbl="revTx" presStyleIdx="3" presStyleCnt="4" custLinFactNeighborX="-18914" custLinFactNeighborY="4216">
        <dgm:presLayoutVars>
          <dgm:bulletEnabled val="1"/>
        </dgm:presLayoutVars>
      </dgm:prSet>
      <dgm:spPr bwMode="auto"/>
    </dgm:pt>
  </dgm:ptLst>
  <dgm:cxnLst>
    <dgm:cxn modelId="{5DCE516F-E9CC-4146-A199-63D73AFA494A}" srcId="{7BB48186-6697-48FB-AF5F-96D8FAD8F150}" destId="{C4968205-905A-48CA-9C35-A136C863E45D}" srcOrd="3" destOrd="0" parTransId="{54F0D5B8-6612-4507-B2EE-771FDDBC4C56}" sibTransId="{E02F5943-BCDA-4FDA-A9CB-9C63B587D64B}"/>
    <dgm:cxn modelId="{B9C53D50-E527-4F47-A681-9435BD9B17BD}" type="presOf" srcId="{FE0F422E-CDAD-400C-B4BE-C962C954C747}" destId="{DA4141A6-468F-4272-AD22-6757A7C0E4EF}" srcOrd="0" destOrd="0" presId="urn:microsoft.com/office/officeart/2005/8/layout/arrow2"/>
    <dgm:cxn modelId="{23BB6D72-AD67-4085-9728-0A5F3E5C9FA5}" srcId="{7BB48186-6697-48FB-AF5F-96D8FAD8F150}" destId="{3F8816AA-040F-4B06-9DEA-252BB0198F19}" srcOrd="2" destOrd="0" parTransId="{A647E463-9E96-462C-A515-6794891C4C0B}" sibTransId="{AD93DFB3-DD89-450A-B8DD-92E7C6B7153C}"/>
    <dgm:cxn modelId="{E22E3496-FC66-45D9-8289-64AF55F881AD}" type="presOf" srcId="{C4968205-905A-48CA-9C35-A136C863E45D}" destId="{E6522DF4-85B5-454C-AD7C-61C9D303F097}" srcOrd="0" destOrd="0" presId="urn:microsoft.com/office/officeart/2005/8/layout/arrow2"/>
    <dgm:cxn modelId="{42879EB1-6974-4697-8740-C1E52C689A8A}" type="presOf" srcId="{3F8816AA-040F-4B06-9DEA-252BB0198F19}" destId="{93FE986F-415B-4D76-A231-AA6EC6F1E946}" srcOrd="0" destOrd="0" presId="urn:microsoft.com/office/officeart/2005/8/layout/arrow2"/>
    <dgm:cxn modelId="{A491ACB4-A077-4828-AAF1-57691E85C552}" type="presOf" srcId="{E4B64048-1A2F-4222-BCD0-5DA681154726}" destId="{41E52F04-81B1-480A-866A-C6794A6300F8}" srcOrd="0" destOrd="0" presId="urn:microsoft.com/office/officeart/2005/8/layout/arrow2"/>
    <dgm:cxn modelId="{838AC4E1-7266-4E89-8B73-C9449C9D3960}" srcId="{7BB48186-6697-48FB-AF5F-96D8FAD8F150}" destId="{FE0F422E-CDAD-400C-B4BE-C962C954C747}" srcOrd="1" destOrd="0" parTransId="{AE496F00-35D4-41F4-8E21-7888ACF5A0FA}" sibTransId="{88CDB034-4DFF-4F68-917D-5AFE882C7C63}"/>
    <dgm:cxn modelId="{0391B2F3-97C2-4BC3-B4B3-EB18C6E18DFC}" type="presOf" srcId="{7BB48186-6697-48FB-AF5F-96D8FAD8F150}" destId="{8C396B05-1211-4AF6-AD70-BB14299A7BD5}" srcOrd="0" destOrd="0" presId="urn:microsoft.com/office/officeart/2005/8/layout/arrow2"/>
    <dgm:cxn modelId="{483C9EFC-FA32-4FB3-AC33-E4A6A192C438}" srcId="{7BB48186-6697-48FB-AF5F-96D8FAD8F150}" destId="{E4B64048-1A2F-4222-BCD0-5DA681154726}" srcOrd="0" destOrd="0" parTransId="{71DE03D4-6C8F-474A-8330-27615FA082A7}" sibTransId="{9EC14399-25D0-4B84-9F08-D87D5080DE75}"/>
    <dgm:cxn modelId="{93E5A7E6-CA5E-4508-9940-A7035C4857E2}" type="presParOf" srcId="{8C396B05-1211-4AF6-AD70-BB14299A7BD5}" destId="{567BB2CB-E61D-46CE-BC43-7FA55453E796}" srcOrd="0" destOrd="0" presId="urn:microsoft.com/office/officeart/2005/8/layout/arrow2"/>
    <dgm:cxn modelId="{79B2EA33-B145-4FD8-879F-74CC538F6B00}" type="presParOf" srcId="{8C396B05-1211-4AF6-AD70-BB14299A7BD5}" destId="{99F3838B-14C1-498E-8224-3DEA107E550F}" srcOrd="1" destOrd="0" presId="urn:microsoft.com/office/officeart/2005/8/layout/arrow2"/>
    <dgm:cxn modelId="{5427B025-AE80-4527-AC39-4281EA468AE9}" type="presParOf" srcId="{99F3838B-14C1-498E-8224-3DEA107E550F}" destId="{AD943B27-E82D-4126-AB06-C7C361B5817F}" srcOrd="0" destOrd="0" presId="urn:microsoft.com/office/officeart/2005/8/layout/arrow2"/>
    <dgm:cxn modelId="{221C7531-6718-4E07-A085-DB0E666DC115}" type="presParOf" srcId="{99F3838B-14C1-498E-8224-3DEA107E550F}" destId="{41E52F04-81B1-480A-866A-C6794A6300F8}" srcOrd="1" destOrd="0" presId="urn:microsoft.com/office/officeart/2005/8/layout/arrow2"/>
    <dgm:cxn modelId="{F9C74D4F-E92B-4A5B-80B7-5A043A340728}" type="presParOf" srcId="{99F3838B-14C1-498E-8224-3DEA107E550F}" destId="{D357EB9D-43CD-44E1-B9DE-022AFCED7602}" srcOrd="2" destOrd="0" presId="urn:microsoft.com/office/officeart/2005/8/layout/arrow2"/>
    <dgm:cxn modelId="{B87E08C0-0C0F-4DA6-93BA-1E5814004FFF}" type="presParOf" srcId="{99F3838B-14C1-498E-8224-3DEA107E550F}" destId="{DA4141A6-468F-4272-AD22-6757A7C0E4EF}" srcOrd="3" destOrd="0" presId="urn:microsoft.com/office/officeart/2005/8/layout/arrow2"/>
    <dgm:cxn modelId="{3199C3CA-9923-496A-95E4-8A27C9B84B31}" type="presParOf" srcId="{99F3838B-14C1-498E-8224-3DEA107E550F}" destId="{F5BB5A45-465B-4B33-8C9A-741242249379}" srcOrd="4" destOrd="0" presId="urn:microsoft.com/office/officeart/2005/8/layout/arrow2"/>
    <dgm:cxn modelId="{51372CF8-2FF4-4089-B057-3C656300F111}" type="presParOf" srcId="{99F3838B-14C1-498E-8224-3DEA107E550F}" destId="{93FE986F-415B-4D76-A231-AA6EC6F1E946}" srcOrd="5" destOrd="0" presId="urn:microsoft.com/office/officeart/2005/8/layout/arrow2"/>
    <dgm:cxn modelId="{BAC88799-4894-41E4-9CEE-98FE54AA1617}" type="presParOf" srcId="{99F3838B-14C1-498E-8224-3DEA107E550F}" destId="{1EE0ADBB-1570-4037-AD1F-F41F2B6B9A37}" srcOrd="6" destOrd="0" presId="urn:microsoft.com/office/officeart/2005/8/layout/arrow2"/>
    <dgm:cxn modelId="{E429678C-4E5C-408F-8F5E-298BDA6025C3}" type="presParOf" srcId="{99F3838B-14C1-498E-8224-3DEA107E550F}" destId="{E6522DF4-85B5-454C-AD7C-61C9D303F097}"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B48186-6697-48FB-AF5F-96D8FAD8F150}" type="doc">
      <dgm:prSet loTypeId="urn:microsoft.com/office/officeart/2005/8/layout/arrow2" loCatId="process" qsTypeId="urn:microsoft.com/office/officeart/2005/8/quickstyle/simple1" qsCatId="simple" csTypeId="urn:microsoft.com/office/officeart/2005/8/colors/accent1_2" csCatId="accent1" phldr="1"/>
      <dgm:spPr bwMode="auto"/>
    </dgm:pt>
    <dgm:pt modelId="{E4B64048-1A2F-4222-BCD0-5DA681154726}">
      <dgm:prSet phldrT="[Text]"/>
      <dgm:spPr bwMode="auto">
        <a:xfrm>
          <a:off x="908036" y="3523804"/>
          <a:ext cx="1265239" cy="1100610"/>
        </a:xfrm>
        <a:prstGeom prst="rect">
          <a:avLst/>
        </a:prstGeom>
        <a:noFill/>
        <a:ln>
          <a:noFill/>
        </a:ln>
        <a:effectLst/>
      </dgm:spPr>
      <dgm:t>
        <a:bodyPr/>
        <a:lstStyle/>
        <a:p>
          <a:pPr>
            <a:defRPr/>
          </a:pPr>
          <a:r>
            <a:rPr lang="de-DE">
              <a:solidFill>
                <a:sysClr val="windowText" lastClr="000000">
                  <a:hueOff val="0"/>
                  <a:satOff val="0"/>
                  <a:lumOff val="0"/>
                  <a:alphaOff val="0"/>
                </a:sysClr>
              </a:solidFill>
              <a:latin typeface="Kantumruy Pro"/>
              <a:ea typeface="+mn-ea"/>
              <a:cs typeface="Arial"/>
            </a:rPr>
            <a:t>Ziel festlegen</a:t>
          </a:r>
          <a:endParaRPr>
            <a:solidFill>
              <a:sysClr val="windowText" lastClr="000000">
                <a:hueOff val="0"/>
                <a:satOff val="0"/>
                <a:lumOff val="0"/>
                <a:alphaOff val="0"/>
              </a:sysClr>
            </a:solidFill>
            <a:latin typeface="Kantumruy Pro"/>
            <a:ea typeface="+mn-ea"/>
            <a:cs typeface="Arial"/>
          </a:endParaRPr>
        </a:p>
      </dgm:t>
    </dgm:pt>
    <dgm:pt modelId="{71DE03D4-6C8F-474A-8330-27615FA082A7}" type="parTrans" cxnId="{483C9EFC-FA32-4FB3-AC33-E4A6A192C438}">
      <dgm:prSet/>
      <dgm:spPr bwMode="auto"/>
      <dgm:t>
        <a:bodyPr/>
        <a:lstStyle/>
        <a:p>
          <a:pPr>
            <a:defRPr/>
          </a:pPr>
          <a:endParaRPr/>
        </a:p>
      </dgm:t>
    </dgm:pt>
    <dgm:pt modelId="{9EC14399-25D0-4B84-9F08-D87D5080DE75}" type="sibTrans" cxnId="{483C9EFC-FA32-4FB3-AC33-E4A6A192C438}">
      <dgm:prSet/>
      <dgm:spPr bwMode="auto"/>
      <dgm:t>
        <a:bodyPr/>
        <a:lstStyle/>
        <a:p>
          <a:pPr>
            <a:defRPr/>
          </a:pPr>
          <a:endParaRPr/>
        </a:p>
      </dgm:t>
    </dgm:pt>
    <dgm:pt modelId="{FE0F422E-CDAD-400C-B4BE-C962C954C747}">
      <dgm:prSet phldrT="[Text]"/>
      <dgm:spPr bwMode="auto">
        <a:xfrm>
          <a:off x="2173276" y="2511057"/>
          <a:ext cx="1553803" cy="2113357"/>
        </a:xfrm>
        <a:prstGeom prst="rect">
          <a:avLst/>
        </a:prstGeom>
        <a:noFill/>
        <a:ln>
          <a:noFill/>
        </a:ln>
        <a:effectLst/>
      </dgm:spPr>
      <dgm:t>
        <a:bodyPr vertOverflow="overflow" horzOverflow="overflow" vert="horz" rtlCol="0" fromWordArt="0" anchor="t" forceAA="0" compatLnSpc="0"/>
        <a:lstStyle/>
        <a:p>
          <a:pPr>
            <a:defRPr/>
          </a:pPr>
          <a:r>
            <a:rPr lang="de-DE" dirty="0">
              <a:solidFill>
                <a:sysClr val="windowText" lastClr="000000">
                  <a:hueOff val="0"/>
                  <a:satOff val="0"/>
                  <a:lumOff val="0"/>
                  <a:alphaOff val="0"/>
                </a:sysClr>
              </a:solidFill>
              <a:latin typeface="Kantumruy Pro"/>
              <a:ea typeface="+mn-ea"/>
              <a:cs typeface="Arial"/>
            </a:rPr>
            <a:t>Grundlegende Fragen</a:t>
          </a:r>
          <a:endParaRPr dirty="0">
            <a:solidFill>
              <a:sysClr val="windowText" lastClr="000000">
                <a:hueOff val="0"/>
                <a:satOff val="0"/>
                <a:lumOff val="0"/>
                <a:alphaOff val="0"/>
              </a:sysClr>
            </a:solidFill>
            <a:latin typeface="Kantumruy Pro"/>
            <a:ea typeface="+mn-ea"/>
            <a:cs typeface="Arial"/>
          </a:endParaRPr>
        </a:p>
      </dgm:t>
    </dgm:pt>
    <dgm:pt modelId="{AE496F00-35D4-41F4-8E21-7888ACF5A0FA}" type="parTrans" cxnId="{838AC4E1-7266-4E89-8B73-C9449C9D3960}">
      <dgm:prSet/>
      <dgm:spPr bwMode="auto"/>
      <dgm:t>
        <a:bodyPr/>
        <a:lstStyle/>
        <a:p>
          <a:pPr>
            <a:defRPr/>
          </a:pPr>
          <a:endParaRPr/>
        </a:p>
      </dgm:t>
    </dgm:pt>
    <dgm:pt modelId="{88CDB034-4DFF-4F68-917D-5AFE882C7C63}" type="sibTrans" cxnId="{838AC4E1-7266-4E89-8B73-C9449C9D3960}">
      <dgm:prSet/>
      <dgm:spPr bwMode="auto"/>
      <dgm:t>
        <a:bodyPr/>
        <a:lstStyle/>
        <a:p>
          <a:pPr>
            <a:defRPr/>
          </a:pPr>
          <a:endParaRPr/>
        </a:p>
      </dgm:t>
    </dgm:pt>
    <dgm:pt modelId="{3F8816AA-040F-4B06-9DEA-252BB0198F19}">
      <dgm:prSet phldrT="[Text]"/>
      <dgm:spPr bwMode="auto">
        <a:xfrm>
          <a:off x="3756676" y="1766526"/>
          <a:ext cx="1553803" cy="2857888"/>
        </a:xfrm>
        <a:prstGeom prst="rect">
          <a:avLst/>
        </a:prstGeom>
        <a:noFill/>
        <a:ln>
          <a:noFill/>
        </a:ln>
        <a:effectLst/>
      </dgm:spPr>
      <dgm:t>
        <a:bodyPr vertOverflow="overflow" horzOverflow="overflow" vert="horz" rtlCol="0" fromWordArt="0" anchor="t" forceAA="0" compatLnSpc="0"/>
        <a:lstStyle/>
        <a:p>
          <a:pPr>
            <a:defRPr/>
          </a:pPr>
          <a:r>
            <a:rPr lang="de-DE" b="1" dirty="0">
              <a:solidFill>
                <a:sysClr val="windowText" lastClr="000000">
                  <a:hueOff val="0"/>
                  <a:satOff val="0"/>
                  <a:lumOff val="0"/>
                  <a:alphaOff val="0"/>
                </a:sysClr>
              </a:solidFill>
              <a:latin typeface="Kantumruy Pro"/>
              <a:ea typeface="+mn-ea"/>
              <a:cs typeface="Arial"/>
            </a:rPr>
            <a:t>Prompt</a:t>
          </a:r>
          <a:endParaRPr b="1" dirty="0">
            <a:solidFill>
              <a:sysClr val="windowText" lastClr="000000">
                <a:hueOff val="0"/>
                <a:satOff val="0"/>
                <a:lumOff val="0"/>
                <a:alphaOff val="0"/>
              </a:sysClr>
            </a:solidFill>
            <a:latin typeface="Kantumruy Pro"/>
            <a:ea typeface="+mn-ea"/>
            <a:cs typeface="Arial"/>
          </a:endParaRPr>
        </a:p>
      </dgm:t>
    </dgm:pt>
    <dgm:pt modelId="{A647E463-9E96-462C-A515-6794891C4C0B}" type="parTrans" cxnId="{23BB6D72-AD67-4085-9728-0A5F3E5C9FA5}">
      <dgm:prSet/>
      <dgm:spPr bwMode="auto"/>
      <dgm:t>
        <a:bodyPr/>
        <a:lstStyle/>
        <a:p>
          <a:pPr>
            <a:defRPr/>
          </a:pPr>
          <a:endParaRPr/>
        </a:p>
      </dgm:t>
    </dgm:pt>
    <dgm:pt modelId="{AD93DFB3-DD89-450A-B8DD-92E7C6B7153C}" type="sibTrans" cxnId="{23BB6D72-AD67-4085-9728-0A5F3E5C9FA5}">
      <dgm:prSet/>
      <dgm:spPr bwMode="auto"/>
      <dgm:t>
        <a:bodyPr/>
        <a:lstStyle/>
        <a:p>
          <a:pPr>
            <a:defRPr/>
          </a:pPr>
          <a:endParaRPr/>
        </a:p>
      </dgm:t>
    </dgm:pt>
    <dgm:pt modelId="{C4968205-905A-48CA-9C35-A136C863E45D}">
      <dgm:prSet phldrT="[Text]"/>
      <dgm:spPr bwMode="auto">
        <a:xfrm>
          <a:off x="5201569" y="1308709"/>
          <a:ext cx="1553803" cy="3315705"/>
        </a:xfrm>
        <a:prstGeom prst="rect">
          <a:avLst/>
        </a:prstGeom>
        <a:noFill/>
        <a:ln>
          <a:noFill/>
        </a:ln>
        <a:effectLst/>
      </dgm:spPr>
      <dgm:t>
        <a:bodyPr vertOverflow="overflow" horzOverflow="overflow" vert="horz" rtlCol="0" fromWordArt="0" anchor="t" forceAA="0" compatLnSpc="0"/>
        <a:lstStyle/>
        <a:p>
          <a:pPr>
            <a:defRPr/>
          </a:pPr>
          <a:endParaRPr lang="de-DE" dirty="0">
            <a:solidFill>
              <a:sysClr val="windowText" lastClr="000000">
                <a:hueOff val="0"/>
                <a:satOff val="0"/>
                <a:lumOff val="0"/>
                <a:alphaOff val="0"/>
              </a:sysClr>
            </a:solidFill>
            <a:latin typeface="Kantumruy Pro"/>
            <a:ea typeface="+mn-ea"/>
            <a:cs typeface="Arial"/>
          </a:endParaRPr>
        </a:p>
        <a:p>
          <a:pPr>
            <a:defRPr/>
          </a:pPr>
          <a:r>
            <a:rPr lang="de-DE" dirty="0">
              <a:solidFill>
                <a:sysClr val="windowText" lastClr="000000">
                  <a:hueOff val="0"/>
                  <a:satOff val="0"/>
                  <a:lumOff val="0"/>
                  <a:alphaOff val="0"/>
                </a:sysClr>
              </a:solidFill>
              <a:latin typeface="Kantumruy Pro"/>
              <a:ea typeface="+mn-ea"/>
              <a:cs typeface="Arial"/>
            </a:rPr>
            <a:t>Überprüfung</a:t>
          </a:r>
          <a:endParaRPr dirty="0">
            <a:solidFill>
              <a:sysClr val="windowText" lastClr="000000">
                <a:hueOff val="0"/>
                <a:satOff val="0"/>
                <a:lumOff val="0"/>
                <a:alphaOff val="0"/>
              </a:sysClr>
            </a:solidFill>
            <a:latin typeface="Kantumruy Pro"/>
            <a:ea typeface="+mn-ea"/>
            <a:cs typeface="Arial"/>
          </a:endParaRPr>
        </a:p>
      </dgm:t>
    </dgm:pt>
    <dgm:pt modelId="{54F0D5B8-6612-4507-B2EE-771FDDBC4C56}" type="parTrans" cxnId="{5DCE516F-E9CC-4146-A199-63D73AFA494A}">
      <dgm:prSet/>
      <dgm:spPr bwMode="auto"/>
      <dgm:t>
        <a:bodyPr/>
        <a:lstStyle/>
        <a:p>
          <a:pPr>
            <a:defRPr/>
          </a:pPr>
          <a:endParaRPr/>
        </a:p>
      </dgm:t>
    </dgm:pt>
    <dgm:pt modelId="{E02F5943-BCDA-4FDA-A9CB-9C63B587D64B}" type="sibTrans" cxnId="{5DCE516F-E9CC-4146-A199-63D73AFA494A}">
      <dgm:prSet/>
      <dgm:spPr bwMode="auto"/>
      <dgm:t>
        <a:bodyPr/>
        <a:lstStyle/>
        <a:p>
          <a:pPr>
            <a:defRPr/>
          </a:pPr>
          <a:endParaRPr/>
        </a:p>
      </dgm:t>
    </dgm:pt>
    <dgm:pt modelId="{8C396B05-1211-4AF6-AD70-BB14299A7BD5}" type="pres">
      <dgm:prSet presAssocID="{7BB48186-6697-48FB-AF5F-96D8FAD8F150}" presName="arrowDiagram" presStyleCnt="0">
        <dgm:presLayoutVars>
          <dgm:chMax val="5"/>
          <dgm:dir/>
          <dgm:resizeHandles val="exact"/>
        </dgm:presLayoutVars>
      </dgm:prSet>
      <dgm:spPr bwMode="auto"/>
    </dgm:pt>
    <dgm:pt modelId="{567BB2CB-E61D-46CE-BC43-7FA55453E796}" type="pres">
      <dgm:prSet presAssocID="{7BB48186-6697-48FB-AF5F-96D8FAD8F150}" presName="arrow" presStyleLbl="bgShp" presStyleIdx="0" presStyleCnt="1"/>
      <dgm:spPr bwMode="auto">
        <a:xfrm>
          <a:off x="94139" y="0"/>
          <a:ext cx="7399064" cy="4624415"/>
        </a:xfrm>
        <a:prstGeom prst="swooshArrow">
          <a:avLst>
            <a:gd name="adj1" fmla="val 25000"/>
            <a:gd name="adj2" fmla="val 25000"/>
          </a:avLst>
        </a:prstGeom>
        <a:solidFill>
          <a:srgbClr val="B4E0E8">
            <a:tint val="40000"/>
            <a:hueOff val="0"/>
            <a:satOff val="0"/>
            <a:lumOff val="0"/>
            <a:alphaOff val="0"/>
          </a:srgbClr>
        </a:solidFill>
        <a:ln>
          <a:noFill/>
        </a:ln>
        <a:effectLst/>
      </dgm:spPr>
    </dgm:pt>
    <dgm:pt modelId="{99F3838B-14C1-498E-8224-3DEA107E550F}" type="pres">
      <dgm:prSet presAssocID="{7BB48186-6697-48FB-AF5F-96D8FAD8F150}" presName="arrowDiagram4" presStyleCnt="0"/>
      <dgm:spPr bwMode="auto"/>
    </dgm:pt>
    <dgm:pt modelId="{AD943B27-E82D-4126-AB06-C7C361B5817F}" type="pres">
      <dgm:prSet presAssocID="{E4B64048-1A2F-4222-BCD0-5DA681154726}" presName="bullet4a" presStyleLbl="node1" presStyleIdx="0" presStyleCnt="4"/>
      <dgm:spPr bwMode="auto">
        <a:xfrm>
          <a:off x="822947" y="3438714"/>
          <a:ext cx="170178" cy="170178"/>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41E52F04-81B1-480A-866A-C6794A6300F8}" type="pres">
      <dgm:prSet presAssocID="{E4B64048-1A2F-4222-BCD0-5DA681154726}" presName="textBox4a" presStyleLbl="revTx" presStyleIdx="0" presStyleCnt="4">
        <dgm:presLayoutVars>
          <dgm:bulletEnabled val="1"/>
        </dgm:presLayoutVars>
      </dgm:prSet>
      <dgm:spPr bwMode="auto"/>
    </dgm:pt>
    <dgm:pt modelId="{D357EB9D-43CD-44E1-B9DE-022AFCED7602}" type="pres">
      <dgm:prSet presAssocID="{FE0F422E-CDAD-400C-B4BE-C962C954C747}" presName="bullet4b" presStyleLbl="node1" presStyleIdx="1" presStyleCnt="4"/>
      <dgm:spPr bwMode="auto">
        <a:xfrm>
          <a:off x="2025295" y="2363076"/>
          <a:ext cx="295962" cy="295962"/>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DA4141A6-468F-4272-AD22-6757A7C0E4EF}" type="pres">
      <dgm:prSet presAssocID="{FE0F422E-CDAD-400C-B4BE-C962C954C747}" presName="textBox4b" presStyleLbl="revTx" presStyleIdx="1" presStyleCnt="4">
        <dgm:presLayoutVars>
          <dgm:bulletEnabled val="1"/>
        </dgm:presLayoutVars>
      </dgm:prSet>
      <dgm:spPr bwMode="auto"/>
    </dgm:pt>
    <dgm:pt modelId="{F5BB5A45-465B-4B33-8C9A-741242249379}" type="pres">
      <dgm:prSet presAssocID="{3F8816AA-040F-4B06-9DEA-252BB0198F19}" presName="bullet4c" presStyleLbl="node1" presStyleIdx="2" presStyleCnt="4"/>
      <dgm:spPr bwMode="auto">
        <a:xfrm>
          <a:off x="3560600" y="1570451"/>
          <a:ext cx="392150" cy="392150"/>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3FE986F-415B-4D76-A231-AA6EC6F1E946}" type="pres">
      <dgm:prSet presAssocID="{3F8816AA-040F-4B06-9DEA-252BB0198F19}" presName="textBox4c" presStyleLbl="revTx" presStyleIdx="2" presStyleCnt="4">
        <dgm:presLayoutVars>
          <dgm:bulletEnabled val="1"/>
        </dgm:presLayoutVars>
      </dgm:prSet>
      <dgm:spPr bwMode="auto"/>
    </dgm:pt>
    <dgm:pt modelId="{1EE0ADBB-1570-4037-AD1F-F41F2B6B9A37}" type="pres">
      <dgm:prSet presAssocID="{C4968205-905A-48CA-9C35-A136C863E45D}" presName="bullet4d" presStyleLbl="node1" presStyleIdx="3" presStyleCnt="4"/>
      <dgm:spPr bwMode="auto">
        <a:xfrm>
          <a:off x="5232789" y="1046042"/>
          <a:ext cx="525333" cy="525333"/>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E6522DF4-85B5-454C-AD7C-61C9D303F097}" type="pres">
      <dgm:prSet presAssocID="{C4968205-905A-48CA-9C35-A136C863E45D}" presName="textBox4d" presStyleLbl="revTx" presStyleIdx="3" presStyleCnt="4" custLinFactNeighborX="-18914" custLinFactNeighborY="4216">
        <dgm:presLayoutVars>
          <dgm:bulletEnabled val="1"/>
        </dgm:presLayoutVars>
      </dgm:prSet>
      <dgm:spPr bwMode="auto"/>
    </dgm:pt>
  </dgm:ptLst>
  <dgm:cxnLst>
    <dgm:cxn modelId="{5DCE516F-E9CC-4146-A199-63D73AFA494A}" srcId="{7BB48186-6697-48FB-AF5F-96D8FAD8F150}" destId="{C4968205-905A-48CA-9C35-A136C863E45D}" srcOrd="3" destOrd="0" parTransId="{54F0D5B8-6612-4507-B2EE-771FDDBC4C56}" sibTransId="{E02F5943-BCDA-4FDA-A9CB-9C63B587D64B}"/>
    <dgm:cxn modelId="{B9C53D50-E527-4F47-A681-9435BD9B17BD}" type="presOf" srcId="{FE0F422E-CDAD-400C-B4BE-C962C954C747}" destId="{DA4141A6-468F-4272-AD22-6757A7C0E4EF}" srcOrd="0" destOrd="0" presId="urn:microsoft.com/office/officeart/2005/8/layout/arrow2"/>
    <dgm:cxn modelId="{23BB6D72-AD67-4085-9728-0A5F3E5C9FA5}" srcId="{7BB48186-6697-48FB-AF5F-96D8FAD8F150}" destId="{3F8816AA-040F-4B06-9DEA-252BB0198F19}" srcOrd="2" destOrd="0" parTransId="{A647E463-9E96-462C-A515-6794891C4C0B}" sibTransId="{AD93DFB3-DD89-450A-B8DD-92E7C6B7153C}"/>
    <dgm:cxn modelId="{E22E3496-FC66-45D9-8289-64AF55F881AD}" type="presOf" srcId="{C4968205-905A-48CA-9C35-A136C863E45D}" destId="{E6522DF4-85B5-454C-AD7C-61C9D303F097}" srcOrd="0" destOrd="0" presId="urn:microsoft.com/office/officeart/2005/8/layout/arrow2"/>
    <dgm:cxn modelId="{42879EB1-6974-4697-8740-C1E52C689A8A}" type="presOf" srcId="{3F8816AA-040F-4B06-9DEA-252BB0198F19}" destId="{93FE986F-415B-4D76-A231-AA6EC6F1E946}" srcOrd="0" destOrd="0" presId="urn:microsoft.com/office/officeart/2005/8/layout/arrow2"/>
    <dgm:cxn modelId="{A491ACB4-A077-4828-AAF1-57691E85C552}" type="presOf" srcId="{E4B64048-1A2F-4222-BCD0-5DA681154726}" destId="{41E52F04-81B1-480A-866A-C6794A6300F8}" srcOrd="0" destOrd="0" presId="urn:microsoft.com/office/officeart/2005/8/layout/arrow2"/>
    <dgm:cxn modelId="{838AC4E1-7266-4E89-8B73-C9449C9D3960}" srcId="{7BB48186-6697-48FB-AF5F-96D8FAD8F150}" destId="{FE0F422E-CDAD-400C-B4BE-C962C954C747}" srcOrd="1" destOrd="0" parTransId="{AE496F00-35D4-41F4-8E21-7888ACF5A0FA}" sibTransId="{88CDB034-4DFF-4F68-917D-5AFE882C7C63}"/>
    <dgm:cxn modelId="{0391B2F3-97C2-4BC3-B4B3-EB18C6E18DFC}" type="presOf" srcId="{7BB48186-6697-48FB-AF5F-96D8FAD8F150}" destId="{8C396B05-1211-4AF6-AD70-BB14299A7BD5}" srcOrd="0" destOrd="0" presId="urn:microsoft.com/office/officeart/2005/8/layout/arrow2"/>
    <dgm:cxn modelId="{483C9EFC-FA32-4FB3-AC33-E4A6A192C438}" srcId="{7BB48186-6697-48FB-AF5F-96D8FAD8F150}" destId="{E4B64048-1A2F-4222-BCD0-5DA681154726}" srcOrd="0" destOrd="0" parTransId="{71DE03D4-6C8F-474A-8330-27615FA082A7}" sibTransId="{9EC14399-25D0-4B84-9F08-D87D5080DE75}"/>
    <dgm:cxn modelId="{93E5A7E6-CA5E-4508-9940-A7035C4857E2}" type="presParOf" srcId="{8C396B05-1211-4AF6-AD70-BB14299A7BD5}" destId="{567BB2CB-E61D-46CE-BC43-7FA55453E796}" srcOrd="0" destOrd="0" presId="urn:microsoft.com/office/officeart/2005/8/layout/arrow2"/>
    <dgm:cxn modelId="{79B2EA33-B145-4FD8-879F-74CC538F6B00}" type="presParOf" srcId="{8C396B05-1211-4AF6-AD70-BB14299A7BD5}" destId="{99F3838B-14C1-498E-8224-3DEA107E550F}" srcOrd="1" destOrd="0" presId="urn:microsoft.com/office/officeart/2005/8/layout/arrow2"/>
    <dgm:cxn modelId="{5427B025-AE80-4527-AC39-4281EA468AE9}" type="presParOf" srcId="{99F3838B-14C1-498E-8224-3DEA107E550F}" destId="{AD943B27-E82D-4126-AB06-C7C361B5817F}" srcOrd="0" destOrd="0" presId="urn:microsoft.com/office/officeart/2005/8/layout/arrow2"/>
    <dgm:cxn modelId="{221C7531-6718-4E07-A085-DB0E666DC115}" type="presParOf" srcId="{99F3838B-14C1-498E-8224-3DEA107E550F}" destId="{41E52F04-81B1-480A-866A-C6794A6300F8}" srcOrd="1" destOrd="0" presId="urn:microsoft.com/office/officeart/2005/8/layout/arrow2"/>
    <dgm:cxn modelId="{F9C74D4F-E92B-4A5B-80B7-5A043A340728}" type="presParOf" srcId="{99F3838B-14C1-498E-8224-3DEA107E550F}" destId="{D357EB9D-43CD-44E1-B9DE-022AFCED7602}" srcOrd="2" destOrd="0" presId="urn:microsoft.com/office/officeart/2005/8/layout/arrow2"/>
    <dgm:cxn modelId="{B87E08C0-0C0F-4DA6-93BA-1E5814004FFF}" type="presParOf" srcId="{99F3838B-14C1-498E-8224-3DEA107E550F}" destId="{DA4141A6-468F-4272-AD22-6757A7C0E4EF}" srcOrd="3" destOrd="0" presId="urn:microsoft.com/office/officeart/2005/8/layout/arrow2"/>
    <dgm:cxn modelId="{3199C3CA-9923-496A-95E4-8A27C9B84B31}" type="presParOf" srcId="{99F3838B-14C1-498E-8224-3DEA107E550F}" destId="{F5BB5A45-465B-4B33-8C9A-741242249379}" srcOrd="4" destOrd="0" presId="urn:microsoft.com/office/officeart/2005/8/layout/arrow2"/>
    <dgm:cxn modelId="{51372CF8-2FF4-4089-B057-3C656300F111}" type="presParOf" srcId="{99F3838B-14C1-498E-8224-3DEA107E550F}" destId="{93FE986F-415B-4D76-A231-AA6EC6F1E946}" srcOrd="5" destOrd="0" presId="urn:microsoft.com/office/officeart/2005/8/layout/arrow2"/>
    <dgm:cxn modelId="{BAC88799-4894-41E4-9CEE-98FE54AA1617}" type="presParOf" srcId="{99F3838B-14C1-498E-8224-3DEA107E550F}" destId="{1EE0ADBB-1570-4037-AD1F-F41F2B6B9A37}" srcOrd="6" destOrd="0" presId="urn:microsoft.com/office/officeart/2005/8/layout/arrow2"/>
    <dgm:cxn modelId="{E429678C-4E5C-408F-8F5E-298BDA6025C3}" type="presParOf" srcId="{99F3838B-14C1-498E-8224-3DEA107E550F}" destId="{E6522DF4-85B5-454C-AD7C-61C9D303F097}"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7BB2CB-E61D-46CE-BC43-7FA55453E796}">
      <dsp:nvSpPr>
        <dsp:cNvPr id="0" name=""/>
        <dsp:cNvSpPr/>
      </dsp:nvSpPr>
      <dsp:spPr bwMode="auto">
        <a:xfrm>
          <a:off x="94139" y="0"/>
          <a:ext cx="7399064" cy="4624415"/>
        </a:xfrm>
        <a:prstGeom prst="swooshArrow">
          <a:avLst>
            <a:gd name="adj1" fmla="val 25000"/>
            <a:gd name="adj2" fmla="val 25000"/>
          </a:avLst>
        </a:prstGeom>
        <a:solidFill>
          <a:srgbClr val="B4E0E8">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AD943B27-E82D-4126-AB06-C7C361B5817F}">
      <dsp:nvSpPr>
        <dsp:cNvPr id="0" name=""/>
        <dsp:cNvSpPr/>
      </dsp:nvSpPr>
      <dsp:spPr bwMode="auto">
        <a:xfrm>
          <a:off x="822947" y="3438714"/>
          <a:ext cx="170178" cy="170178"/>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E52F04-81B1-480A-866A-C6794A6300F8}">
      <dsp:nvSpPr>
        <dsp:cNvPr id="0" name=""/>
        <dsp:cNvSpPr/>
      </dsp:nvSpPr>
      <dsp:spPr bwMode="auto">
        <a:xfrm>
          <a:off x="908036" y="3523804"/>
          <a:ext cx="1265239" cy="1100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174" tIns="0" rIns="0" bIns="0" numCol="1" spcCol="1270" anchor="t" anchorCtr="0">
          <a:noAutofit/>
        </a:bodyPr>
        <a:lstStyle/>
        <a:p>
          <a:pPr marL="0" lvl="0" indent="0" algn="l" defTabSz="800100">
            <a:lnSpc>
              <a:spcPct val="90000"/>
            </a:lnSpc>
            <a:spcBef>
              <a:spcPct val="0"/>
            </a:spcBef>
            <a:spcAft>
              <a:spcPct val="35000"/>
            </a:spcAft>
            <a:buNone/>
            <a:defRPr/>
          </a:pPr>
          <a:r>
            <a:rPr lang="de-DE" sz="1800" kern="1200">
              <a:solidFill>
                <a:sysClr val="windowText" lastClr="000000">
                  <a:hueOff val="0"/>
                  <a:satOff val="0"/>
                  <a:lumOff val="0"/>
                  <a:alphaOff val="0"/>
                </a:sysClr>
              </a:solidFill>
              <a:latin typeface="Kantumruy Pro"/>
              <a:ea typeface="+mn-ea"/>
              <a:cs typeface="Arial"/>
            </a:rPr>
            <a:t>Ziel festlegen</a:t>
          </a:r>
          <a:endParaRPr sz="1800" kern="1200">
            <a:solidFill>
              <a:sysClr val="windowText" lastClr="000000">
                <a:hueOff val="0"/>
                <a:satOff val="0"/>
                <a:lumOff val="0"/>
                <a:alphaOff val="0"/>
              </a:sysClr>
            </a:solidFill>
            <a:latin typeface="Kantumruy Pro"/>
            <a:ea typeface="+mn-ea"/>
            <a:cs typeface="Arial"/>
          </a:endParaRPr>
        </a:p>
      </dsp:txBody>
      <dsp:txXfrm>
        <a:off x="908036" y="3523804"/>
        <a:ext cx="1265239" cy="1100610"/>
      </dsp:txXfrm>
    </dsp:sp>
    <dsp:sp modelId="{D357EB9D-43CD-44E1-B9DE-022AFCED7602}">
      <dsp:nvSpPr>
        <dsp:cNvPr id="0" name=""/>
        <dsp:cNvSpPr/>
      </dsp:nvSpPr>
      <dsp:spPr bwMode="auto">
        <a:xfrm>
          <a:off x="2025295" y="2363076"/>
          <a:ext cx="295962" cy="295962"/>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4141A6-468F-4272-AD22-6757A7C0E4EF}">
      <dsp:nvSpPr>
        <dsp:cNvPr id="0" name=""/>
        <dsp:cNvSpPr/>
      </dsp:nvSpPr>
      <dsp:spPr bwMode="auto">
        <a:xfrm>
          <a:off x="2173276" y="2511057"/>
          <a:ext cx="1553803" cy="21133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Overflow="overflow" horzOverflow="overflow" vert="horz" wrap="square" lIns="156824" tIns="0" rIns="0" bIns="0" numCol="1" spcCol="1270" rtlCol="0" fromWordArt="0" anchor="t" anchorCtr="0" forceAA="0" compatLnSpc="0">
          <a:noAutofit/>
        </a:bodyPr>
        <a:lstStyle/>
        <a:p>
          <a:pPr marL="0" lvl="0" indent="0" algn="l" defTabSz="800100">
            <a:lnSpc>
              <a:spcPct val="90000"/>
            </a:lnSpc>
            <a:spcBef>
              <a:spcPct val="0"/>
            </a:spcBef>
            <a:spcAft>
              <a:spcPct val="35000"/>
            </a:spcAft>
            <a:buNone/>
            <a:defRPr/>
          </a:pPr>
          <a:r>
            <a:rPr lang="de-DE" sz="1800" kern="1200" dirty="0">
              <a:solidFill>
                <a:sysClr val="windowText" lastClr="000000">
                  <a:hueOff val="0"/>
                  <a:satOff val="0"/>
                  <a:lumOff val="0"/>
                  <a:alphaOff val="0"/>
                </a:sysClr>
              </a:solidFill>
              <a:latin typeface="Kantumruy Pro"/>
              <a:ea typeface="+mn-ea"/>
              <a:cs typeface="Arial"/>
            </a:rPr>
            <a:t>Grundlegende Fragen</a:t>
          </a:r>
          <a:endParaRPr sz="1800" kern="1200" dirty="0">
            <a:solidFill>
              <a:sysClr val="windowText" lastClr="000000">
                <a:hueOff val="0"/>
                <a:satOff val="0"/>
                <a:lumOff val="0"/>
                <a:alphaOff val="0"/>
              </a:sysClr>
            </a:solidFill>
            <a:latin typeface="Kantumruy Pro"/>
            <a:ea typeface="+mn-ea"/>
            <a:cs typeface="Arial"/>
          </a:endParaRPr>
        </a:p>
      </dsp:txBody>
      <dsp:txXfrm>
        <a:off x="2173276" y="2511057"/>
        <a:ext cx="1553803" cy="2113357"/>
      </dsp:txXfrm>
    </dsp:sp>
    <dsp:sp modelId="{F5BB5A45-465B-4B33-8C9A-741242249379}">
      <dsp:nvSpPr>
        <dsp:cNvPr id="0" name=""/>
        <dsp:cNvSpPr/>
      </dsp:nvSpPr>
      <dsp:spPr bwMode="auto">
        <a:xfrm>
          <a:off x="3560600" y="1570451"/>
          <a:ext cx="392150" cy="392150"/>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3FE986F-415B-4D76-A231-AA6EC6F1E946}">
      <dsp:nvSpPr>
        <dsp:cNvPr id="0" name=""/>
        <dsp:cNvSpPr/>
      </dsp:nvSpPr>
      <dsp:spPr bwMode="auto">
        <a:xfrm>
          <a:off x="3756676" y="1766526"/>
          <a:ext cx="1553803" cy="28578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Overflow="overflow" horzOverflow="overflow" vert="horz" wrap="square" lIns="207792" tIns="0" rIns="0" bIns="0" numCol="1" spcCol="1270" rtlCol="0" fromWordArt="0" anchor="t" anchorCtr="0" forceAA="0" compatLnSpc="0">
          <a:noAutofit/>
        </a:bodyPr>
        <a:lstStyle/>
        <a:p>
          <a:pPr marL="0" lvl="0" indent="0" algn="l" defTabSz="800100">
            <a:lnSpc>
              <a:spcPct val="90000"/>
            </a:lnSpc>
            <a:spcBef>
              <a:spcPct val="0"/>
            </a:spcBef>
            <a:spcAft>
              <a:spcPct val="35000"/>
            </a:spcAft>
            <a:buNone/>
            <a:defRPr/>
          </a:pPr>
          <a:r>
            <a:rPr lang="de-DE" sz="1800" kern="1200" dirty="0">
              <a:solidFill>
                <a:sysClr val="windowText" lastClr="000000">
                  <a:hueOff val="0"/>
                  <a:satOff val="0"/>
                  <a:lumOff val="0"/>
                  <a:alphaOff val="0"/>
                </a:sysClr>
              </a:solidFill>
              <a:latin typeface="Kantumruy Pro"/>
              <a:ea typeface="+mn-ea"/>
              <a:cs typeface="Arial"/>
            </a:rPr>
            <a:t>Prompt</a:t>
          </a:r>
          <a:endParaRPr sz="1800" kern="1200" dirty="0">
            <a:solidFill>
              <a:sysClr val="windowText" lastClr="000000">
                <a:hueOff val="0"/>
                <a:satOff val="0"/>
                <a:lumOff val="0"/>
                <a:alphaOff val="0"/>
              </a:sysClr>
            </a:solidFill>
            <a:latin typeface="Kantumruy Pro"/>
            <a:ea typeface="+mn-ea"/>
            <a:cs typeface="Arial"/>
          </a:endParaRPr>
        </a:p>
      </dsp:txBody>
      <dsp:txXfrm>
        <a:off x="3756676" y="1766526"/>
        <a:ext cx="1553803" cy="2857888"/>
      </dsp:txXfrm>
    </dsp:sp>
    <dsp:sp modelId="{1EE0ADBB-1570-4037-AD1F-F41F2B6B9A37}">
      <dsp:nvSpPr>
        <dsp:cNvPr id="0" name=""/>
        <dsp:cNvSpPr/>
      </dsp:nvSpPr>
      <dsp:spPr bwMode="auto">
        <a:xfrm>
          <a:off x="5232789" y="1046042"/>
          <a:ext cx="525333" cy="525333"/>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522DF4-85B5-454C-AD7C-61C9D303F097}">
      <dsp:nvSpPr>
        <dsp:cNvPr id="0" name=""/>
        <dsp:cNvSpPr/>
      </dsp:nvSpPr>
      <dsp:spPr bwMode="auto">
        <a:xfrm>
          <a:off x="5201569" y="1308709"/>
          <a:ext cx="1553803" cy="33157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Overflow="overflow" horzOverflow="overflow" vert="horz" wrap="square" lIns="278363" tIns="0" rIns="0" bIns="0" numCol="1" spcCol="1270" rtlCol="0" fromWordArt="0" anchor="t" anchorCtr="0" forceAA="0" compatLnSpc="0">
          <a:noAutofit/>
        </a:bodyPr>
        <a:lstStyle/>
        <a:p>
          <a:pPr marL="0" lvl="0" indent="0" algn="l" defTabSz="800100">
            <a:lnSpc>
              <a:spcPct val="90000"/>
            </a:lnSpc>
            <a:spcBef>
              <a:spcPct val="0"/>
            </a:spcBef>
            <a:spcAft>
              <a:spcPct val="35000"/>
            </a:spcAft>
            <a:buNone/>
            <a:defRPr/>
          </a:pPr>
          <a:endParaRPr lang="de-DE" sz="1800" kern="1200" dirty="0">
            <a:solidFill>
              <a:sysClr val="windowText" lastClr="000000">
                <a:hueOff val="0"/>
                <a:satOff val="0"/>
                <a:lumOff val="0"/>
                <a:alphaOff val="0"/>
              </a:sysClr>
            </a:solidFill>
            <a:latin typeface="Kantumruy Pro"/>
            <a:ea typeface="+mn-ea"/>
            <a:cs typeface="Arial"/>
          </a:endParaRPr>
        </a:p>
        <a:p>
          <a:pPr marL="0" lvl="0" indent="0" algn="l" defTabSz="800100">
            <a:lnSpc>
              <a:spcPct val="90000"/>
            </a:lnSpc>
            <a:spcBef>
              <a:spcPct val="0"/>
            </a:spcBef>
            <a:spcAft>
              <a:spcPct val="35000"/>
            </a:spcAft>
            <a:buNone/>
            <a:defRPr/>
          </a:pPr>
          <a:r>
            <a:rPr lang="de-DE" sz="1800" kern="1200" dirty="0">
              <a:solidFill>
                <a:sysClr val="windowText" lastClr="000000">
                  <a:hueOff val="0"/>
                  <a:satOff val="0"/>
                  <a:lumOff val="0"/>
                  <a:alphaOff val="0"/>
                </a:sysClr>
              </a:solidFill>
              <a:latin typeface="Kantumruy Pro"/>
              <a:ea typeface="+mn-ea"/>
              <a:cs typeface="Arial"/>
            </a:rPr>
            <a:t>Überprüfung</a:t>
          </a:r>
          <a:endParaRPr sz="1800" kern="1200" dirty="0">
            <a:solidFill>
              <a:sysClr val="windowText" lastClr="000000">
                <a:hueOff val="0"/>
                <a:satOff val="0"/>
                <a:lumOff val="0"/>
                <a:alphaOff val="0"/>
              </a:sysClr>
            </a:solidFill>
            <a:latin typeface="Kantumruy Pro"/>
            <a:ea typeface="+mn-ea"/>
            <a:cs typeface="Arial"/>
          </a:endParaRPr>
        </a:p>
      </dsp:txBody>
      <dsp:txXfrm>
        <a:off x="5201569" y="1308709"/>
        <a:ext cx="1553803" cy="33157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7BB2CB-E61D-46CE-BC43-7FA55453E796}">
      <dsp:nvSpPr>
        <dsp:cNvPr id="0" name=""/>
        <dsp:cNvSpPr/>
      </dsp:nvSpPr>
      <dsp:spPr bwMode="auto">
        <a:xfrm>
          <a:off x="94139" y="0"/>
          <a:ext cx="7399064" cy="4624415"/>
        </a:xfrm>
        <a:prstGeom prst="swooshArrow">
          <a:avLst>
            <a:gd name="adj1" fmla="val 25000"/>
            <a:gd name="adj2" fmla="val 25000"/>
          </a:avLst>
        </a:prstGeom>
        <a:solidFill>
          <a:srgbClr val="B4E0E8">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AD943B27-E82D-4126-AB06-C7C361B5817F}">
      <dsp:nvSpPr>
        <dsp:cNvPr id="0" name=""/>
        <dsp:cNvSpPr/>
      </dsp:nvSpPr>
      <dsp:spPr bwMode="auto">
        <a:xfrm>
          <a:off x="822947" y="3438714"/>
          <a:ext cx="170178" cy="170178"/>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E52F04-81B1-480A-866A-C6794A6300F8}">
      <dsp:nvSpPr>
        <dsp:cNvPr id="0" name=""/>
        <dsp:cNvSpPr/>
      </dsp:nvSpPr>
      <dsp:spPr bwMode="auto">
        <a:xfrm>
          <a:off x="908036" y="3523804"/>
          <a:ext cx="1265239" cy="1100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0174" tIns="0" rIns="0" bIns="0" numCol="1" spcCol="1270" anchor="t" anchorCtr="0">
          <a:noAutofit/>
        </a:bodyPr>
        <a:lstStyle/>
        <a:p>
          <a:pPr marL="0" lvl="0" indent="0" algn="l" defTabSz="800100">
            <a:lnSpc>
              <a:spcPct val="90000"/>
            </a:lnSpc>
            <a:spcBef>
              <a:spcPct val="0"/>
            </a:spcBef>
            <a:spcAft>
              <a:spcPct val="35000"/>
            </a:spcAft>
            <a:buNone/>
            <a:defRPr/>
          </a:pPr>
          <a:r>
            <a:rPr lang="de-DE" sz="1800" kern="1200">
              <a:solidFill>
                <a:sysClr val="windowText" lastClr="000000">
                  <a:hueOff val="0"/>
                  <a:satOff val="0"/>
                  <a:lumOff val="0"/>
                  <a:alphaOff val="0"/>
                </a:sysClr>
              </a:solidFill>
              <a:latin typeface="Kantumruy Pro"/>
              <a:ea typeface="+mn-ea"/>
              <a:cs typeface="Arial"/>
            </a:rPr>
            <a:t>Ziel festlegen</a:t>
          </a:r>
          <a:endParaRPr sz="1800" kern="1200">
            <a:solidFill>
              <a:sysClr val="windowText" lastClr="000000">
                <a:hueOff val="0"/>
                <a:satOff val="0"/>
                <a:lumOff val="0"/>
                <a:alphaOff val="0"/>
              </a:sysClr>
            </a:solidFill>
            <a:latin typeface="Kantumruy Pro"/>
            <a:ea typeface="+mn-ea"/>
            <a:cs typeface="Arial"/>
          </a:endParaRPr>
        </a:p>
      </dsp:txBody>
      <dsp:txXfrm>
        <a:off x="908036" y="3523804"/>
        <a:ext cx="1265239" cy="1100610"/>
      </dsp:txXfrm>
    </dsp:sp>
    <dsp:sp modelId="{D357EB9D-43CD-44E1-B9DE-022AFCED7602}">
      <dsp:nvSpPr>
        <dsp:cNvPr id="0" name=""/>
        <dsp:cNvSpPr/>
      </dsp:nvSpPr>
      <dsp:spPr bwMode="auto">
        <a:xfrm>
          <a:off x="2025295" y="2363076"/>
          <a:ext cx="295962" cy="295962"/>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4141A6-468F-4272-AD22-6757A7C0E4EF}">
      <dsp:nvSpPr>
        <dsp:cNvPr id="0" name=""/>
        <dsp:cNvSpPr/>
      </dsp:nvSpPr>
      <dsp:spPr bwMode="auto">
        <a:xfrm>
          <a:off x="2173276" y="2511057"/>
          <a:ext cx="1553803" cy="21133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Overflow="overflow" horzOverflow="overflow" vert="horz" wrap="square" lIns="156824" tIns="0" rIns="0" bIns="0" numCol="1" spcCol="1270" rtlCol="0" fromWordArt="0" anchor="t" anchorCtr="0" forceAA="0" compatLnSpc="0">
          <a:noAutofit/>
        </a:bodyPr>
        <a:lstStyle/>
        <a:p>
          <a:pPr marL="0" lvl="0" indent="0" algn="l" defTabSz="800100">
            <a:lnSpc>
              <a:spcPct val="90000"/>
            </a:lnSpc>
            <a:spcBef>
              <a:spcPct val="0"/>
            </a:spcBef>
            <a:spcAft>
              <a:spcPct val="35000"/>
            </a:spcAft>
            <a:buNone/>
            <a:defRPr/>
          </a:pPr>
          <a:r>
            <a:rPr lang="de-DE" sz="1800" kern="1200" dirty="0">
              <a:solidFill>
                <a:sysClr val="windowText" lastClr="000000">
                  <a:hueOff val="0"/>
                  <a:satOff val="0"/>
                  <a:lumOff val="0"/>
                  <a:alphaOff val="0"/>
                </a:sysClr>
              </a:solidFill>
              <a:latin typeface="Kantumruy Pro"/>
              <a:ea typeface="+mn-ea"/>
              <a:cs typeface="Arial"/>
            </a:rPr>
            <a:t>Grundlegende Fragen</a:t>
          </a:r>
          <a:endParaRPr sz="1800" kern="1200" dirty="0">
            <a:solidFill>
              <a:sysClr val="windowText" lastClr="000000">
                <a:hueOff val="0"/>
                <a:satOff val="0"/>
                <a:lumOff val="0"/>
                <a:alphaOff val="0"/>
              </a:sysClr>
            </a:solidFill>
            <a:latin typeface="Kantumruy Pro"/>
            <a:ea typeface="+mn-ea"/>
            <a:cs typeface="Arial"/>
          </a:endParaRPr>
        </a:p>
      </dsp:txBody>
      <dsp:txXfrm>
        <a:off x="2173276" y="2511057"/>
        <a:ext cx="1553803" cy="2113357"/>
      </dsp:txXfrm>
    </dsp:sp>
    <dsp:sp modelId="{F5BB5A45-465B-4B33-8C9A-741242249379}">
      <dsp:nvSpPr>
        <dsp:cNvPr id="0" name=""/>
        <dsp:cNvSpPr/>
      </dsp:nvSpPr>
      <dsp:spPr bwMode="auto">
        <a:xfrm>
          <a:off x="3560600" y="1570451"/>
          <a:ext cx="392150" cy="392150"/>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3FE986F-415B-4D76-A231-AA6EC6F1E946}">
      <dsp:nvSpPr>
        <dsp:cNvPr id="0" name=""/>
        <dsp:cNvSpPr/>
      </dsp:nvSpPr>
      <dsp:spPr bwMode="auto">
        <a:xfrm>
          <a:off x="3756676" y="1766526"/>
          <a:ext cx="1553803" cy="28578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Overflow="overflow" horzOverflow="overflow" vert="horz" wrap="square" lIns="207792" tIns="0" rIns="0" bIns="0" numCol="1" spcCol="1270" rtlCol="0" fromWordArt="0" anchor="t" anchorCtr="0" forceAA="0" compatLnSpc="0">
          <a:noAutofit/>
        </a:bodyPr>
        <a:lstStyle/>
        <a:p>
          <a:pPr marL="0" lvl="0" indent="0" algn="l" defTabSz="800100">
            <a:lnSpc>
              <a:spcPct val="90000"/>
            </a:lnSpc>
            <a:spcBef>
              <a:spcPct val="0"/>
            </a:spcBef>
            <a:spcAft>
              <a:spcPct val="35000"/>
            </a:spcAft>
            <a:buNone/>
            <a:defRPr/>
          </a:pPr>
          <a:r>
            <a:rPr lang="de-DE" sz="1800" b="1" kern="1200" dirty="0">
              <a:solidFill>
                <a:sysClr val="windowText" lastClr="000000">
                  <a:hueOff val="0"/>
                  <a:satOff val="0"/>
                  <a:lumOff val="0"/>
                  <a:alphaOff val="0"/>
                </a:sysClr>
              </a:solidFill>
              <a:latin typeface="Kantumruy Pro"/>
              <a:ea typeface="+mn-ea"/>
              <a:cs typeface="Arial"/>
            </a:rPr>
            <a:t>Prompt</a:t>
          </a:r>
          <a:endParaRPr sz="1800" b="1" kern="1200" dirty="0">
            <a:solidFill>
              <a:sysClr val="windowText" lastClr="000000">
                <a:hueOff val="0"/>
                <a:satOff val="0"/>
                <a:lumOff val="0"/>
                <a:alphaOff val="0"/>
              </a:sysClr>
            </a:solidFill>
            <a:latin typeface="Kantumruy Pro"/>
            <a:ea typeface="+mn-ea"/>
            <a:cs typeface="Arial"/>
          </a:endParaRPr>
        </a:p>
      </dsp:txBody>
      <dsp:txXfrm>
        <a:off x="3756676" y="1766526"/>
        <a:ext cx="1553803" cy="2857888"/>
      </dsp:txXfrm>
    </dsp:sp>
    <dsp:sp modelId="{1EE0ADBB-1570-4037-AD1F-F41F2B6B9A37}">
      <dsp:nvSpPr>
        <dsp:cNvPr id="0" name=""/>
        <dsp:cNvSpPr/>
      </dsp:nvSpPr>
      <dsp:spPr bwMode="auto">
        <a:xfrm>
          <a:off x="5232789" y="1046042"/>
          <a:ext cx="525333" cy="525333"/>
        </a:xfrm>
        <a:prstGeom prst="ellipse">
          <a:avLst/>
        </a:prstGeom>
        <a:solidFill>
          <a:srgbClr val="B4E0E8">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522DF4-85B5-454C-AD7C-61C9D303F097}">
      <dsp:nvSpPr>
        <dsp:cNvPr id="0" name=""/>
        <dsp:cNvSpPr/>
      </dsp:nvSpPr>
      <dsp:spPr bwMode="auto">
        <a:xfrm>
          <a:off x="5201569" y="1308709"/>
          <a:ext cx="1553803" cy="33157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Overflow="overflow" horzOverflow="overflow" vert="horz" wrap="square" lIns="278363" tIns="0" rIns="0" bIns="0" numCol="1" spcCol="1270" rtlCol="0" fromWordArt="0" anchor="t" anchorCtr="0" forceAA="0" compatLnSpc="0">
          <a:noAutofit/>
        </a:bodyPr>
        <a:lstStyle/>
        <a:p>
          <a:pPr marL="0" lvl="0" indent="0" algn="l" defTabSz="800100">
            <a:lnSpc>
              <a:spcPct val="90000"/>
            </a:lnSpc>
            <a:spcBef>
              <a:spcPct val="0"/>
            </a:spcBef>
            <a:spcAft>
              <a:spcPct val="35000"/>
            </a:spcAft>
            <a:buNone/>
            <a:defRPr/>
          </a:pPr>
          <a:endParaRPr lang="de-DE" sz="1800" kern="1200" dirty="0">
            <a:solidFill>
              <a:sysClr val="windowText" lastClr="000000">
                <a:hueOff val="0"/>
                <a:satOff val="0"/>
                <a:lumOff val="0"/>
                <a:alphaOff val="0"/>
              </a:sysClr>
            </a:solidFill>
            <a:latin typeface="Kantumruy Pro"/>
            <a:ea typeface="+mn-ea"/>
            <a:cs typeface="Arial"/>
          </a:endParaRPr>
        </a:p>
        <a:p>
          <a:pPr marL="0" lvl="0" indent="0" algn="l" defTabSz="800100">
            <a:lnSpc>
              <a:spcPct val="90000"/>
            </a:lnSpc>
            <a:spcBef>
              <a:spcPct val="0"/>
            </a:spcBef>
            <a:spcAft>
              <a:spcPct val="35000"/>
            </a:spcAft>
            <a:buNone/>
            <a:defRPr/>
          </a:pPr>
          <a:r>
            <a:rPr lang="de-DE" sz="1800" kern="1200" dirty="0">
              <a:solidFill>
                <a:sysClr val="windowText" lastClr="000000">
                  <a:hueOff val="0"/>
                  <a:satOff val="0"/>
                  <a:lumOff val="0"/>
                  <a:alphaOff val="0"/>
                </a:sysClr>
              </a:solidFill>
              <a:latin typeface="Kantumruy Pro"/>
              <a:ea typeface="+mn-ea"/>
              <a:cs typeface="Arial"/>
            </a:rPr>
            <a:t>Überprüfung</a:t>
          </a:r>
          <a:endParaRPr sz="1800" kern="1200" dirty="0">
            <a:solidFill>
              <a:sysClr val="windowText" lastClr="000000">
                <a:hueOff val="0"/>
                <a:satOff val="0"/>
                <a:lumOff val="0"/>
                <a:alphaOff val="0"/>
              </a:sysClr>
            </a:solidFill>
            <a:latin typeface="Kantumruy Pro"/>
            <a:ea typeface="+mn-ea"/>
            <a:cs typeface="Arial"/>
          </a:endParaRPr>
        </a:p>
      </dsp:txBody>
      <dsp:txXfrm>
        <a:off x="5201569" y="1308709"/>
        <a:ext cx="1553803" cy="3315705"/>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9D5445-4027-B441-9A51-DD403910E255}" type="datetimeFigureOut">
              <a:rPr lang="de-DE" smtClean="0"/>
              <a:t>02.10.2025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6EA2B8-489A-2D46-9FF2-809674614F4E}" type="slidenum">
              <a:rPr lang="de-DE" smtClean="0"/>
              <a:t>‹Nr.›</a:t>
            </a:fld>
            <a:endParaRPr lang="de-DE"/>
          </a:p>
        </p:txBody>
      </p:sp>
    </p:spTree>
    <p:extLst>
      <p:ext uri="{BB962C8B-B14F-4D97-AF65-F5344CB8AC3E}">
        <p14:creationId xmlns:p14="http://schemas.microsoft.com/office/powerpoint/2010/main" val="2404798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doi.org/10.3389/feduc.2024.1386075"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1</a:t>
            </a:fld>
            <a:endParaRPr lang="de-DE"/>
          </a:p>
        </p:txBody>
      </p:sp>
    </p:spTree>
    <p:extLst>
      <p:ext uri="{BB962C8B-B14F-4D97-AF65-F5344CB8AC3E}">
        <p14:creationId xmlns:p14="http://schemas.microsoft.com/office/powerpoint/2010/main" val="1404834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Ergebnisse:</a:t>
            </a:r>
          </a:p>
          <a:p>
            <a:pPr>
              <a:defRPr/>
            </a:pPr>
            <a:r>
              <a:rPr lang="de-DE" dirty="0" err="1"/>
              <a:t>Rüsing</a:t>
            </a:r>
            <a:r>
              <a:rPr lang="de-DE" dirty="0"/>
              <a:t> &amp; </a:t>
            </a:r>
            <a:r>
              <a:rPr lang="de-DE" dirty="0" err="1"/>
              <a:t>Rüsing</a:t>
            </a:r>
            <a:r>
              <a:rPr lang="de-DE" dirty="0"/>
              <a:t>. Fazit: </a:t>
            </a:r>
            <a:r>
              <a:rPr lang="de-DE" dirty="0" err="1"/>
              <a:t>ChatGPT</a:t>
            </a:r>
            <a:r>
              <a:rPr lang="de-DE" dirty="0"/>
              <a:t> kann mit Hilfe genauer und ausführlicher Prompts</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16</a:t>
            </a:fld>
            <a:endParaRPr lang="de-DE"/>
          </a:p>
        </p:txBody>
      </p:sp>
    </p:spTree>
    <p:extLst>
      <p:ext uri="{BB962C8B-B14F-4D97-AF65-F5344CB8AC3E}">
        <p14:creationId xmlns:p14="http://schemas.microsoft.com/office/powerpoint/2010/main" val="3422927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Ca. 30 Sekunden: </a:t>
            </a:r>
          </a:p>
          <a:p>
            <a:pPr>
              <a:defRPr/>
            </a:pPr>
            <a:r>
              <a:rPr lang="de-DE" dirty="0"/>
              <a:t>Transkript: </a:t>
            </a:r>
          </a:p>
          <a:p>
            <a:pPr>
              <a:defRPr/>
            </a:pPr>
            <a:r>
              <a:rPr lang="de-DE" dirty="0"/>
              <a:t>Gerne möchte ich Ihnen eine Auswahl rechtlicher Rahmenbedingungen im Kontext KI &amp; Schule vorstellen. Dazu habe ich für heute vier Unterthemen herausgearbeitet: </a:t>
            </a:r>
          </a:p>
          <a:p>
            <a:pPr>
              <a:defRPr/>
            </a:pPr>
            <a:endParaRPr lang="de-DE" dirty="0"/>
          </a:p>
          <a:p>
            <a:pPr>
              <a:buAutoNum type="arabicParenR"/>
              <a:defRPr/>
            </a:pPr>
            <a:r>
              <a:rPr lang="de-DE" dirty="0"/>
              <a:t>Die spezifischen Nutzungsbedingungen von </a:t>
            </a:r>
            <a:r>
              <a:rPr lang="de-DE" dirty="0" err="1"/>
              <a:t>ChatGPT</a:t>
            </a:r>
            <a:r>
              <a:rPr lang="de-DE" dirty="0"/>
              <a:t> </a:t>
            </a:r>
          </a:p>
          <a:p>
            <a:pPr>
              <a:buAutoNum type="arabicParenR"/>
              <a:defRPr/>
            </a:pPr>
            <a:r>
              <a:rPr lang="de-DE" dirty="0"/>
              <a:t>KI &amp; Datenschutz</a:t>
            </a:r>
          </a:p>
          <a:p>
            <a:pPr>
              <a:buAutoNum type="arabicParenR"/>
              <a:defRPr/>
            </a:pPr>
            <a:r>
              <a:rPr lang="de-DE" dirty="0"/>
              <a:t>KI &amp; Urheberrecht </a:t>
            </a:r>
          </a:p>
          <a:p>
            <a:pPr>
              <a:buAutoNum type="arabicParenR"/>
              <a:defRPr/>
            </a:pPr>
            <a:r>
              <a:rPr lang="de-DE" dirty="0"/>
              <a:t>Sowie Vorgaben und Empfehlungen verschiedener Institutionen</a:t>
            </a:r>
          </a:p>
          <a:p>
            <a:pPr marL="228600" indent="0">
              <a:buNone/>
              <a:defRPr/>
            </a:pPr>
            <a:endParaRPr lang="de-DE" dirty="0"/>
          </a:p>
          <a:p>
            <a:pPr marL="228600" indent="0">
              <a:buNone/>
              <a:defRPr/>
            </a:pPr>
            <a:r>
              <a:rPr lang="de-DE" dirty="0"/>
              <a:t>Wir blicken auf alle vier Unterpunkte jeweils aus einer schulischen Perspektive! </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17</a:t>
            </a:fld>
            <a:endParaRPr lang="de-DE"/>
          </a:p>
        </p:txBody>
      </p:sp>
    </p:spTree>
    <p:extLst>
      <p:ext uri="{BB962C8B-B14F-4D97-AF65-F5344CB8AC3E}">
        <p14:creationId xmlns:p14="http://schemas.microsoft.com/office/powerpoint/2010/main" val="3870132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457200" marR="0" lvl="0" indent="-228600" algn="l" defTabSz="914400">
              <a:lnSpc>
                <a:spcPct val="100000"/>
              </a:lnSpc>
              <a:spcBef>
                <a:spcPts val="0"/>
              </a:spcBef>
              <a:spcAft>
                <a:spcPts val="0"/>
              </a:spcAft>
              <a:buClr>
                <a:srgbClr val="000000"/>
              </a:buClr>
              <a:buSzPts val="1400"/>
              <a:buFont typeface="Arial"/>
              <a:buNone/>
              <a:defRPr/>
            </a:pPr>
            <a:r>
              <a:rPr lang="de-DE" dirty="0"/>
              <a:t>Ca. 1 Minuten 30 Sekunden – ohne Interaktion „Wie handhaben Sie es in der Praxis“ </a:t>
            </a:r>
          </a:p>
          <a:p>
            <a:pPr marL="457200" marR="0" lvl="0" indent="-228600" algn="l" defTabSz="914400">
              <a:lnSpc>
                <a:spcPct val="100000"/>
              </a:lnSpc>
              <a:spcBef>
                <a:spcPts val="0"/>
              </a:spcBef>
              <a:spcAft>
                <a:spcPts val="0"/>
              </a:spcAft>
              <a:buClr>
                <a:srgbClr val="000000"/>
              </a:buClr>
              <a:buSzPts val="1400"/>
              <a:buFont typeface="Arial"/>
              <a:buNone/>
              <a:defRPr/>
            </a:pPr>
            <a:endParaRPr lang="de-DE" dirty="0"/>
          </a:p>
          <a:p>
            <a:pPr marL="457200" marR="0" lvl="0" indent="-228600" algn="l" defTabSz="914400">
              <a:lnSpc>
                <a:spcPct val="100000"/>
              </a:lnSpc>
              <a:spcBef>
                <a:spcPts val="0"/>
              </a:spcBef>
              <a:spcAft>
                <a:spcPts val="0"/>
              </a:spcAft>
              <a:buClr>
                <a:srgbClr val="000000"/>
              </a:buClr>
              <a:buSzPts val="1400"/>
              <a:buFont typeface="Arial"/>
              <a:buNone/>
              <a:defRPr/>
            </a:pPr>
            <a:r>
              <a:rPr lang="de-DE" b="1" dirty="0"/>
              <a:t>Transkript: </a:t>
            </a:r>
            <a:endParaRPr lang="de-DE" dirty="0"/>
          </a:p>
          <a:p>
            <a:pPr>
              <a:defRPr/>
            </a:pPr>
            <a:r>
              <a:rPr lang="de-DE" dirty="0"/>
              <a:t>Zunächst möchte ich ein Auswahl aus den Nutzungsbedingungen von </a:t>
            </a:r>
            <a:r>
              <a:rPr lang="de-DE" dirty="0" err="1"/>
              <a:t>OpenAI</a:t>
            </a:r>
            <a:r>
              <a:rPr lang="de-DE" dirty="0"/>
              <a:t> für die Nutzung von </a:t>
            </a:r>
            <a:r>
              <a:rPr lang="de-DE" dirty="0" err="1"/>
              <a:t>ChatGPT</a:t>
            </a:r>
            <a:r>
              <a:rPr lang="de-DE" dirty="0"/>
              <a:t> vorstellen.</a:t>
            </a:r>
          </a:p>
          <a:p>
            <a:pPr>
              <a:defRPr/>
            </a:pPr>
            <a:r>
              <a:rPr lang="de-DE" dirty="0"/>
              <a:t>Dort gibt es insbesondere Formulierungen für ein Mindestalter zur Nutzung von </a:t>
            </a:r>
            <a:r>
              <a:rPr lang="de-DE" dirty="0" err="1"/>
              <a:t>ChatGPT</a:t>
            </a:r>
            <a:r>
              <a:rPr lang="de-DE" dirty="0"/>
              <a:t>, die insbesondere auch dann gelten, wenn </a:t>
            </a:r>
            <a:r>
              <a:rPr lang="de-DE" dirty="0" err="1"/>
              <a:t>ChatGPT</a:t>
            </a:r>
            <a:r>
              <a:rPr lang="de-DE" dirty="0"/>
              <a:t> über Drittanbieter genutzt wird: </a:t>
            </a:r>
          </a:p>
          <a:p>
            <a:pPr>
              <a:buFont typeface="Arial"/>
              <a:buChar char="•"/>
              <a:defRPr/>
            </a:pPr>
            <a:r>
              <a:rPr lang="de-DE" dirty="0"/>
              <a:t>Eine Nutzung ab 13 Jahren ist mit einer Einverständniserklärung der Erziehungsberechtigten möglich </a:t>
            </a:r>
          </a:p>
          <a:p>
            <a:pPr>
              <a:buFont typeface="Arial"/>
              <a:buChar char="•"/>
              <a:defRPr/>
            </a:pPr>
            <a:r>
              <a:rPr lang="de-DE" dirty="0"/>
              <a:t>Ab 16 Jahren ist für die Nutzung keine Einverständniserklärung mehr nötig </a:t>
            </a:r>
          </a:p>
          <a:p>
            <a:pPr>
              <a:buFont typeface="Arial"/>
              <a:buChar char="•"/>
              <a:defRPr/>
            </a:pPr>
            <a:r>
              <a:rPr lang="de-DE" dirty="0"/>
              <a:t>Und erst ab 18 Jahren ist eine eigene Registrierung erlaubt. </a:t>
            </a:r>
          </a:p>
          <a:p>
            <a:pPr>
              <a:buFont typeface="Arial"/>
              <a:buChar char="•"/>
              <a:defRPr/>
            </a:pPr>
            <a:r>
              <a:rPr lang="de-DE" dirty="0"/>
              <a:t>Allerdings werden meines Wissens nach diese Kriterien von </a:t>
            </a:r>
            <a:r>
              <a:rPr lang="de-DE" dirty="0" err="1"/>
              <a:t>OpenAI</a:t>
            </a:r>
            <a:r>
              <a:rPr lang="de-DE" dirty="0"/>
              <a:t> nicht geprüft. </a:t>
            </a:r>
          </a:p>
          <a:p>
            <a:pPr marL="228600" indent="0">
              <a:buFont typeface="Arial"/>
              <a:buNone/>
              <a:defRPr/>
            </a:pPr>
            <a:r>
              <a:rPr lang="de-DE" dirty="0"/>
              <a:t>Im Kontext Schule wird genau dieser Abschnitt jedoch kontrovers diskutiert. So ist der Datenschutzbeauftragter Rheinland-Pfalz, Herr Kugelmann, der Meinung, dass unter bestimmten datenschutzrechtlichen Bedingungen auch bei minderjährigen Schülern keine Einverständniserklärung der Erziehungsberechtigten nötig ist. Dabei beizieht er sich insbesondere auf die Nutzung von DSGV-konformen Drittanbietern, wie z. B. </a:t>
            </a:r>
            <a:r>
              <a:rPr lang="de-DE" dirty="0" err="1"/>
              <a:t>Fobizz</a:t>
            </a:r>
            <a:r>
              <a:rPr lang="de-DE" dirty="0"/>
              <a:t>, die wir heute noch kennenlernen. </a:t>
            </a:r>
          </a:p>
          <a:p>
            <a:pPr marL="228600" indent="0">
              <a:buFont typeface="Arial"/>
              <a:buNone/>
              <a:defRPr/>
            </a:pPr>
            <a:endParaRPr lang="de-DE" dirty="0"/>
          </a:p>
          <a:p>
            <a:pPr marL="228600" indent="0">
              <a:buFont typeface="Arial"/>
              <a:buNone/>
              <a:defRPr/>
            </a:pPr>
            <a:r>
              <a:rPr lang="de-DE" dirty="0"/>
              <a:t>Weitere relevante Nutzungsbedingen sind: </a:t>
            </a:r>
          </a:p>
          <a:p>
            <a:pPr marL="400050" indent="-171450">
              <a:buFont typeface="Arial"/>
              <a:buChar char="•"/>
              <a:defRPr/>
            </a:pPr>
            <a:r>
              <a:rPr lang="de-DE" dirty="0"/>
              <a:t>Es sollten grundsätzlich keine sensiblen/personenbezogenen Daten hochgeladen werden. </a:t>
            </a:r>
          </a:p>
          <a:p>
            <a:pPr marL="400050" indent="-171450">
              <a:buFont typeface="Arial"/>
              <a:buChar char="•"/>
              <a:defRPr/>
            </a:pPr>
            <a:r>
              <a:rPr lang="de-DE" dirty="0"/>
              <a:t>Genauso wie keine vertraulichen oder datenschutzrelevanten Dateien (PDF-Dateien) </a:t>
            </a:r>
          </a:p>
          <a:p>
            <a:pPr marL="400050" indent="-171450">
              <a:buFont typeface="Arial"/>
              <a:buChar char="•"/>
              <a:defRPr/>
            </a:pPr>
            <a:r>
              <a:rPr lang="de-DE" dirty="0"/>
              <a:t>Ein Missbrauch soll vermieden werden </a:t>
            </a:r>
          </a:p>
          <a:p>
            <a:pPr marL="400050" indent="-171450">
              <a:buFont typeface="Arial"/>
              <a:buChar char="•"/>
              <a:defRPr/>
            </a:pPr>
            <a:r>
              <a:rPr lang="de-DE" dirty="0"/>
              <a:t>Und </a:t>
            </a:r>
            <a:r>
              <a:rPr lang="de-DE" dirty="0" err="1"/>
              <a:t>OpenAI</a:t>
            </a:r>
            <a:r>
              <a:rPr lang="de-DE" dirty="0"/>
              <a:t> formuliert ausdrücklich, dass keine Garantie auf Richtigkeit der Ausgaben gewährleistet wird. </a:t>
            </a:r>
          </a:p>
          <a:p>
            <a:pPr>
              <a:defRPr/>
            </a:pP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18</a:t>
            </a:fld>
            <a:endParaRPr lang="de-DE"/>
          </a:p>
        </p:txBody>
      </p:sp>
    </p:spTree>
    <p:extLst>
      <p:ext uri="{BB962C8B-B14F-4D97-AF65-F5344CB8AC3E}">
        <p14:creationId xmlns:p14="http://schemas.microsoft.com/office/powerpoint/2010/main" val="500959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Redezeit ca. 2 Minuten </a:t>
            </a:r>
          </a:p>
          <a:p>
            <a:pPr>
              <a:defRPr/>
            </a:pPr>
            <a:endParaRPr lang="de-DE" dirty="0"/>
          </a:p>
          <a:p>
            <a:pPr>
              <a:defRPr/>
            </a:pPr>
            <a:r>
              <a:rPr lang="de-DE" dirty="0"/>
              <a:t>Transkript: </a:t>
            </a:r>
          </a:p>
          <a:p>
            <a:pPr>
              <a:defRPr/>
            </a:pPr>
            <a:r>
              <a:rPr lang="de-DE" dirty="0"/>
              <a:t>Dann gehen wir von den spezifischen Nutzungsbedingungen von </a:t>
            </a:r>
            <a:r>
              <a:rPr lang="de-DE" dirty="0" err="1"/>
              <a:t>ChatGPT</a:t>
            </a:r>
            <a:r>
              <a:rPr lang="de-DE" dirty="0"/>
              <a:t> zum übergeordneten Thema KI &amp; Datenschutz über: </a:t>
            </a:r>
          </a:p>
          <a:p>
            <a:pPr>
              <a:defRPr/>
            </a:pPr>
            <a:r>
              <a:rPr lang="de-DE" dirty="0"/>
              <a:t>Dafür eröffnen wir zwei Perspektiven: Die der Lehrperson als Nutzer und die der Nutzung durch die Schüler*innen: </a:t>
            </a:r>
          </a:p>
          <a:p>
            <a:pPr>
              <a:defRPr/>
            </a:pPr>
            <a:endParaRPr lang="de-DE" dirty="0"/>
          </a:p>
          <a:p>
            <a:pPr>
              <a:buAutoNum type="arabicParenR"/>
              <a:defRPr/>
            </a:pPr>
            <a:r>
              <a:rPr lang="de-DE" dirty="0"/>
              <a:t>Zunächst zur Nutzung von KI-Tools durch Lehrpersonen: </a:t>
            </a:r>
          </a:p>
          <a:p>
            <a:pPr>
              <a:buFont typeface="Arial"/>
              <a:buChar char="•"/>
              <a:defRPr/>
            </a:pPr>
            <a:r>
              <a:rPr lang="de-DE" dirty="0"/>
              <a:t>Als Hintergrundwissen ist es zunächst nötig zu wissen, dass die meisten KI-Tools von außereuropäischen Unternehmen entwickelt wurden, und daher die Datenverarbeitung auch häufig außerhalb der EU stattfindet. Dort gelten unsere europäischen Datenschutzverordnungen nicht. </a:t>
            </a:r>
          </a:p>
          <a:p>
            <a:pPr>
              <a:buFont typeface="Arial"/>
              <a:buChar char="•"/>
              <a:defRPr/>
            </a:pPr>
            <a:r>
              <a:rPr lang="de-DE" dirty="0"/>
              <a:t>Trotzdem ist die Nutzung von KI-Tools in der Regel unproblematisch, wenn keinen personenbezogenen Daten von z. B. Schüler*innen eingegeben werden.</a:t>
            </a:r>
          </a:p>
          <a:p>
            <a:pPr>
              <a:buFont typeface="Arial"/>
              <a:buChar char="•"/>
              <a:defRPr/>
            </a:pPr>
            <a:r>
              <a:rPr lang="de-DE" dirty="0"/>
              <a:t>Allerdings muss jede Person individuell entscheiden, ob sie einen Account erstellen möchte. Denn zur </a:t>
            </a:r>
            <a:r>
              <a:rPr lang="de-DE" dirty="0" err="1"/>
              <a:t>Accounterstellung</a:t>
            </a:r>
            <a:r>
              <a:rPr lang="de-DE" dirty="0"/>
              <a:t> ist die Angabe von eigenen personenbezogenen Daten (wie z. B. Name und E-Mail-Adresse) notwendig. </a:t>
            </a:r>
          </a:p>
          <a:p>
            <a:pPr>
              <a:buAutoNum type="arabicParenR"/>
              <a:defRPr/>
            </a:pPr>
            <a:r>
              <a:rPr lang="de-DE" dirty="0"/>
              <a:t>Wie ist es um die Nutzung von KI-Tools durch Schüler*innen gestellt?</a:t>
            </a:r>
          </a:p>
          <a:p>
            <a:pPr>
              <a:buFont typeface="Arial"/>
              <a:buChar char="•"/>
              <a:defRPr/>
            </a:pPr>
            <a:r>
              <a:rPr lang="de-DE" dirty="0"/>
              <a:t>Hier müssen die Tools auf jeden Fall DSGVO-konform sein. Für die Einhaltung trägt die Schulleitung die Verantwortung. </a:t>
            </a:r>
          </a:p>
          <a:p>
            <a:pPr marL="400050" indent="-171450">
              <a:buFont typeface="Arial"/>
              <a:buChar char="•"/>
              <a:defRPr/>
            </a:pPr>
            <a:r>
              <a:rPr lang="de-DE" dirty="0" err="1"/>
              <a:t>ChatGPT</a:t>
            </a:r>
            <a:r>
              <a:rPr lang="de-DE" dirty="0"/>
              <a:t> ist nicht DSGVO-konform, weil die Daten nicht in der EU verarbeitet werden. </a:t>
            </a:r>
          </a:p>
          <a:p>
            <a:pPr marL="400050" indent="-171450">
              <a:buFont typeface="Arial"/>
              <a:buChar char="•"/>
              <a:defRPr/>
            </a:pPr>
            <a:r>
              <a:rPr lang="de-DE" dirty="0"/>
              <a:t>Lehrkräfte dürfen also mit </a:t>
            </a:r>
            <a:r>
              <a:rPr lang="de-DE" dirty="0" err="1"/>
              <a:t>ChatGPT</a:t>
            </a:r>
            <a:r>
              <a:rPr lang="de-DE" dirty="0"/>
              <a:t> z. B. Prompts im Plenum demonstrieren oder auf nicht personalisierten schulischen Endgeräten Accounts zur Verfügung stellen </a:t>
            </a:r>
          </a:p>
          <a:p>
            <a:pPr marL="400050" indent="-171450">
              <a:buFont typeface="Arial"/>
              <a:buChar char="•"/>
              <a:defRPr/>
            </a:pPr>
            <a:r>
              <a:rPr lang="de-DE" dirty="0"/>
              <a:t>Sie dürfen aber nicht private </a:t>
            </a:r>
            <a:r>
              <a:rPr lang="de-DE" dirty="0" err="1"/>
              <a:t>Schüleraccounts</a:t>
            </a:r>
            <a:r>
              <a:rPr lang="de-DE" dirty="0"/>
              <a:t> einfordern oder diese als Voraussetzung für eine Leistungsüberprüfung festlegen </a:t>
            </a:r>
          </a:p>
          <a:p>
            <a:pPr marL="228600" indent="0">
              <a:buFont typeface="Arial"/>
              <a:buNone/>
              <a:defRPr/>
            </a:pPr>
            <a:r>
              <a:rPr lang="de-DE" dirty="0"/>
              <a:t>Daher raten wir stark dazu, bei der Nutzung für Schüler*innen DSGVO-konforme Alternativen zu nutzen. </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19</a:t>
            </a:fld>
            <a:endParaRPr lang="de-DE"/>
          </a:p>
        </p:txBody>
      </p:sp>
    </p:spTree>
    <p:extLst>
      <p:ext uri="{BB962C8B-B14F-4D97-AF65-F5344CB8AC3E}">
        <p14:creationId xmlns:p14="http://schemas.microsoft.com/office/powerpoint/2010/main" val="2956864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https://www.bmj.de/SharedDocs/Downloads/DE/Themen/Nav_Themen/240305_FAQ_KI_Urheberrecht.pdf?__blob=publicationFile&amp;v=2 </a:t>
            </a:r>
          </a:p>
          <a:p>
            <a:pPr>
              <a:defRPr/>
            </a:pPr>
            <a:r>
              <a:rPr lang="de-DE" dirty="0"/>
              <a:t>(Einzelfallentscheidungen)</a:t>
            </a:r>
          </a:p>
          <a:p>
            <a:pPr>
              <a:defRPr/>
            </a:pPr>
            <a:endParaRPr lang="de-DE" dirty="0"/>
          </a:p>
          <a:p>
            <a:pPr>
              <a:defRPr/>
            </a:pPr>
            <a:r>
              <a:rPr lang="de-DE" dirty="0"/>
              <a:t>Redezeit ca. 2 Minuten </a:t>
            </a:r>
          </a:p>
          <a:p>
            <a:pPr marL="457200" marR="0" lvl="0" indent="-228600" algn="l" defTabSz="914400" eaLnBrk="1" fontAlgn="auto" latinLnBrk="0" hangingPunct="1">
              <a:lnSpc>
                <a:spcPct val="100000"/>
              </a:lnSpc>
              <a:spcBef>
                <a:spcPts val="0"/>
              </a:spcBef>
              <a:spcAft>
                <a:spcPts val="0"/>
              </a:spcAft>
              <a:buClr>
                <a:srgbClr val="000000"/>
              </a:buClr>
              <a:buSzPts val="1400"/>
              <a:buFont typeface="Arial"/>
              <a:buNone/>
              <a:tabLst/>
              <a:defRPr/>
            </a:pPr>
            <a:r>
              <a:rPr lang="de-DE" dirty="0"/>
              <a:t>Einzelfallentscheidung: „Hinsichtlich KI greift das Urheberrecht also nur dann, wenn die Basis für das neu erzeugte Werk ursprünglich von einem Menschen geschaff</a:t>
            </a:r>
            <a:r>
              <a:rPr lang="de-DE" dirty="0">
                <a:solidFill>
                  <a:schemeClr val="tx1"/>
                </a:solidFill>
              </a:rPr>
              <a:t>en wurde.“ (BMJ 2024) </a:t>
            </a:r>
          </a:p>
          <a:p>
            <a:pPr>
              <a:defRPr/>
            </a:pPr>
            <a:endParaRPr lang="de-DE" dirty="0"/>
          </a:p>
          <a:p>
            <a:pPr>
              <a:defRPr/>
            </a:pPr>
            <a:endParaRPr lang="de-DE" dirty="0"/>
          </a:p>
          <a:p>
            <a:pPr>
              <a:defRPr/>
            </a:pPr>
            <a:r>
              <a:rPr lang="de-DE" dirty="0"/>
              <a:t>Transkript: </a:t>
            </a:r>
          </a:p>
          <a:p>
            <a:pPr>
              <a:defRPr/>
            </a:pPr>
            <a:endParaRPr lang="de-DE" dirty="0"/>
          </a:p>
          <a:p>
            <a:pPr>
              <a:defRPr/>
            </a:pPr>
            <a:r>
              <a:rPr lang="de-DE" dirty="0"/>
              <a:t>Ein großes Thema ist KI &amp; Urheberrecht: </a:t>
            </a:r>
          </a:p>
          <a:p>
            <a:pPr>
              <a:defRPr/>
            </a:pPr>
            <a:endParaRPr lang="de-DE" dirty="0"/>
          </a:p>
          <a:p>
            <a:pPr>
              <a:defRPr/>
            </a:pPr>
            <a:r>
              <a:rPr lang="de-DE" dirty="0"/>
              <a:t>Dazu sind zwei wichtige Grundlagen hier in Deutschland zum einen das Urheberrechtgesetz sowie eine Veröffentlichung des Bundesministeriums für Justiz: </a:t>
            </a:r>
          </a:p>
          <a:p>
            <a:pPr>
              <a:defRPr/>
            </a:pPr>
            <a:endParaRPr lang="de-DE" dirty="0"/>
          </a:p>
          <a:p>
            <a:pPr>
              <a:buFont typeface="Arial"/>
              <a:buChar char="•"/>
              <a:defRPr/>
            </a:pPr>
            <a:r>
              <a:rPr lang="de-DE" dirty="0"/>
              <a:t>Wichtig ist: Geschützt durch das Urheberrechtgesetz sind nur von Menschen geschaffene Schöpfungen. </a:t>
            </a:r>
          </a:p>
          <a:p>
            <a:pPr>
              <a:buFont typeface="Arial"/>
              <a:buChar char="•"/>
              <a:defRPr/>
            </a:pPr>
            <a:r>
              <a:rPr lang="de-DE" dirty="0"/>
              <a:t>Es folgt automatisch, dass rein KI-basierte Schöpfungen keinen urheberrechtlichen Schutz genießen können. </a:t>
            </a:r>
          </a:p>
          <a:p>
            <a:pPr>
              <a:buFont typeface="Arial"/>
              <a:buChar char="•"/>
              <a:defRPr/>
            </a:pPr>
            <a:r>
              <a:rPr lang="de-DE" dirty="0"/>
              <a:t>Auch </a:t>
            </a:r>
            <a:r>
              <a:rPr lang="de-DE" dirty="0" err="1"/>
              <a:t>OpenAI</a:t>
            </a:r>
            <a:r>
              <a:rPr lang="de-DE" dirty="0"/>
              <a:t> und stellt keinen Anspruch auf die Inhalte, die generiert werden. </a:t>
            </a:r>
          </a:p>
          <a:p>
            <a:pPr>
              <a:buFont typeface="Arial"/>
              <a:buChar char="•"/>
              <a:defRPr/>
            </a:pPr>
            <a:r>
              <a:rPr lang="de-DE" dirty="0"/>
              <a:t>Die Inhalte sind also frei nutzbar, trotzdem ist es empfehlenswert anzugeben, dass die Inhalte KI-generiert sind. </a:t>
            </a:r>
          </a:p>
          <a:p>
            <a:pPr>
              <a:buFont typeface="Arial"/>
              <a:buChar char="•"/>
              <a:defRPr/>
            </a:pPr>
            <a:r>
              <a:rPr lang="de-DE" dirty="0"/>
              <a:t>Manchmal kann aber ja der Prompt oder die Datengrundlage für die KI-Generierung ein Urheberrechtliches schützenswerte Schöpfung sein, auf dessen Basis die KI eine neue Schöpfung geniert. Hier sagt die Veröffentlichung des BMJ, dass dann das Urheberrecht greifen könnte, allerdings sind dies Einzelfallentscheidungen. </a:t>
            </a:r>
          </a:p>
          <a:p>
            <a:pPr>
              <a:buFont typeface="Arial"/>
              <a:buChar char="•"/>
              <a:defRPr/>
            </a:pPr>
            <a:r>
              <a:rPr lang="de-DE" dirty="0"/>
              <a:t>Politisch und Ethisch interessant: Stand jetzt sind die Trainingsdaten von </a:t>
            </a:r>
            <a:r>
              <a:rPr lang="de-DE" dirty="0" err="1"/>
              <a:t>ChatGPT</a:t>
            </a:r>
            <a:r>
              <a:rPr lang="de-DE" dirty="0"/>
              <a:t> nicht bekannt. </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20</a:t>
            </a:fld>
            <a:endParaRPr lang="de-DE"/>
          </a:p>
        </p:txBody>
      </p:sp>
    </p:spTree>
    <p:extLst>
      <p:ext uri="{BB962C8B-B14F-4D97-AF65-F5344CB8AC3E}">
        <p14:creationId xmlns:p14="http://schemas.microsoft.com/office/powerpoint/2010/main" val="984796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Redezeit </a:t>
            </a:r>
          </a:p>
          <a:p>
            <a:pPr>
              <a:defRPr/>
            </a:pPr>
            <a:r>
              <a:rPr lang="de-DE" dirty="0"/>
              <a:t>Transkript </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21</a:t>
            </a:fld>
            <a:endParaRPr lang="de-DE"/>
          </a:p>
        </p:txBody>
      </p:sp>
    </p:spTree>
    <p:extLst>
      <p:ext uri="{BB962C8B-B14F-4D97-AF65-F5344CB8AC3E}">
        <p14:creationId xmlns:p14="http://schemas.microsoft.com/office/powerpoint/2010/main" val="1615446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An der Stelle eine Zusammenfassung von dem, was wir schon wissen!</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22</a:t>
            </a:fld>
            <a:endParaRPr lang="de-DE"/>
          </a:p>
        </p:txBody>
      </p:sp>
    </p:spTree>
    <p:extLst>
      <p:ext uri="{BB962C8B-B14F-4D97-AF65-F5344CB8AC3E}">
        <p14:creationId xmlns:p14="http://schemas.microsoft.com/office/powerpoint/2010/main" val="1835735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b="1" dirty="0"/>
              <a:t>Empfehlungen</a:t>
            </a:r>
            <a:r>
              <a:rPr lang="de-DE" dirty="0"/>
              <a:t>: </a:t>
            </a:r>
            <a:r>
              <a:rPr lang="de-DE" b="1" dirty="0"/>
              <a:t>Bildung als Leitprinzip</a:t>
            </a:r>
            <a:r>
              <a:rPr lang="de-DE" dirty="0"/>
              <a:t>: KI-Einsatz soll Bildung und Persönlichkeitsentwicklung fördern, nicht nur technologische Visionen.</a:t>
            </a:r>
          </a:p>
          <a:p>
            <a:pPr>
              <a:defRPr/>
            </a:pPr>
            <a:r>
              <a:rPr lang="de-DE" b="1" dirty="0"/>
              <a:t>Chancen-Risiken-Abwägung</a:t>
            </a:r>
            <a:r>
              <a:rPr lang="de-DE" dirty="0"/>
              <a:t>: Autonomie und Privatsphäre von Lehrenden und Lernenden müssen geschützt werden.</a:t>
            </a:r>
          </a:p>
          <a:p>
            <a:pPr>
              <a:defRPr/>
            </a:pPr>
            <a:r>
              <a:rPr lang="de-DE" b="1" dirty="0"/>
              <a:t>Teilweise Ersetzung</a:t>
            </a:r>
            <a:r>
              <a:rPr lang="de-DE" dirty="0"/>
              <a:t>: Tools zur Ergänzung des Unterrichts sind weniger problematisch als umfassende Ersetzungen.</a:t>
            </a:r>
          </a:p>
          <a:p>
            <a:pPr>
              <a:defRPr/>
            </a:pPr>
            <a:r>
              <a:rPr lang="de-DE" b="1" dirty="0"/>
              <a:t>Zertifizierungssysteme</a:t>
            </a:r>
            <a:r>
              <a:rPr lang="de-DE" dirty="0"/>
              <a:t>: Transparente Standards für die Bewertung von KI-Tools entwickeln.</a:t>
            </a:r>
          </a:p>
          <a:p>
            <a:pPr>
              <a:defRPr/>
            </a:pPr>
            <a:r>
              <a:rPr lang="de-DE" b="1" dirty="0"/>
              <a:t>Zusammenarbeit bei Entwicklung</a:t>
            </a:r>
            <a:r>
              <a:rPr lang="de-DE" dirty="0"/>
              <a:t>: Frühzeitige Erkennung von Schwachstellen durch Kooperation mit Behörden und Fachgesellschaften.</a:t>
            </a:r>
          </a:p>
          <a:p>
            <a:pPr>
              <a:defRPr/>
            </a:pPr>
            <a:r>
              <a:rPr lang="de-DE" b="1" dirty="0"/>
              <a:t>Kompetenzförderung</a:t>
            </a:r>
            <a:r>
              <a:rPr lang="de-DE" dirty="0"/>
              <a:t>: Lehrkräfte, Lernende und Eltern müssen im Umgang mit KI geschult werden.</a:t>
            </a:r>
          </a:p>
          <a:p>
            <a:pPr>
              <a:defRPr/>
            </a:pPr>
            <a:r>
              <a:rPr lang="de-DE" b="1" dirty="0"/>
              <a:t>Eigenstudium</a:t>
            </a:r>
            <a:r>
              <a:rPr lang="de-DE" dirty="0"/>
              <a:t>: KI-Tools sollen auch außerhalb des Unterrichts zugänglich sein.</a:t>
            </a:r>
          </a:p>
          <a:p>
            <a:pPr>
              <a:defRPr/>
            </a:pPr>
            <a:r>
              <a:rPr lang="de-DE" b="1" dirty="0"/>
              <a:t>Forschung ausbauen</a:t>
            </a:r>
            <a:r>
              <a:rPr lang="de-DE" dirty="0"/>
              <a:t>: Mehr empirische Forschung zu den Auswirkungen von KI auf Bildung und Persönlichkeitsentwicklung.</a:t>
            </a:r>
          </a:p>
          <a:p>
            <a:pPr>
              <a:defRPr/>
            </a:pPr>
            <a:r>
              <a:rPr lang="de-DE" b="1" dirty="0"/>
              <a:t>Datenschutz</a:t>
            </a:r>
            <a:r>
              <a:rPr lang="de-DE" dirty="0"/>
              <a:t>: Strenge Anforderungen an den Schutz von Bildungsdaten.</a:t>
            </a:r>
          </a:p>
          <a:p>
            <a:pPr>
              <a:defRPr/>
            </a:pPr>
            <a:r>
              <a:rPr lang="de-DE" b="1" dirty="0"/>
              <a:t>Keine vollständige Ersetzung von Lehrkräften</a:t>
            </a:r>
            <a:r>
              <a:rPr lang="de-DE" dirty="0"/>
              <a:t>: Lehrkräfte bleiben unverzichtbar für die pädagogische Begleitung.</a:t>
            </a:r>
          </a:p>
          <a:p>
            <a:pPr>
              <a:defRPr/>
            </a:pPr>
            <a:r>
              <a:rPr lang="de-DE" b="1" dirty="0"/>
              <a:t>Skepsis gegenüber Audio-/</a:t>
            </a:r>
            <a:r>
              <a:rPr lang="de-DE" b="1" dirty="0" err="1"/>
              <a:t>Videomonitoring</a:t>
            </a:r>
            <a:r>
              <a:rPr lang="de-DE" dirty="0"/>
              <a:t>: Überwachungstechnologien zur Analyse von Aufmerksamkeit und Emotionen sind umstritten.</a:t>
            </a:r>
          </a:p>
          <a:p>
            <a:pPr>
              <a:defRPr/>
            </a:pPr>
            <a:r>
              <a:rPr lang="de-DE" dirty="0"/>
              <a:t>.</a:t>
            </a:r>
          </a:p>
          <a:p>
            <a:pPr>
              <a:defRPr/>
            </a:pPr>
            <a:endParaRPr lang="de-DE" dirty="0"/>
          </a:p>
          <a:p>
            <a:pPr>
              <a:defRPr/>
            </a:pPr>
            <a:r>
              <a:rPr lang="de-DE" dirty="0"/>
              <a:t>Für den Mathematikunterricht sind folgende Empfehlungen besonders relevant: </a:t>
            </a:r>
            <a:r>
              <a:rPr lang="de-DE" b="1" dirty="0"/>
              <a:t>Bildung 2: Chancen-Risiken-Abwägung</a:t>
            </a:r>
            <a:r>
              <a:rPr lang="de-DE" dirty="0"/>
              <a:t> </a:t>
            </a:r>
            <a:r>
              <a:rPr lang="de-DE" b="1" dirty="0"/>
              <a:t>Relevanz</a:t>
            </a:r>
            <a:r>
              <a:rPr lang="de-DE" dirty="0"/>
              <a:t>: Im Mathematikunterricht müssen Autonomie und Privatheit der Schüler gewahrt werden. KI-Tools wie </a:t>
            </a:r>
            <a:r>
              <a:rPr lang="de-DE" dirty="0" err="1"/>
              <a:t>Photomath</a:t>
            </a:r>
            <a:r>
              <a:rPr lang="de-DE" dirty="0"/>
              <a:t> oder </a:t>
            </a:r>
            <a:r>
              <a:rPr lang="de-DE" dirty="0" err="1"/>
              <a:t>GeoGebra</a:t>
            </a:r>
            <a:r>
              <a:rPr lang="de-DE" dirty="0"/>
              <a:t> sollten genutzt werden, um mathematische Barrieren abzubauen, ohne die Eigenständigkeit der Schüler zu gefährden.</a:t>
            </a:r>
          </a:p>
          <a:p>
            <a:pPr>
              <a:defRPr/>
            </a:pPr>
            <a:r>
              <a:rPr lang="de-DE" b="1" dirty="0"/>
              <a:t>Bildung 3: Teilweise Ersetzung</a:t>
            </a:r>
            <a:r>
              <a:rPr lang="de-DE" dirty="0"/>
              <a:t> </a:t>
            </a:r>
            <a:r>
              <a:rPr lang="de-DE" b="1" dirty="0"/>
              <a:t>Relevanz</a:t>
            </a:r>
            <a:r>
              <a:rPr lang="de-DE" dirty="0"/>
              <a:t>: KI-Tools, die spezifische Aufgaben (z.B. Rechenaufgaben) unterstützen, sind weniger problematisch. Tools wie Microsoft </a:t>
            </a:r>
            <a:r>
              <a:rPr lang="de-DE" dirty="0" err="1"/>
              <a:t>Math</a:t>
            </a:r>
            <a:r>
              <a:rPr lang="de-DE" dirty="0"/>
              <a:t> Solver oder intelligente </a:t>
            </a:r>
            <a:r>
              <a:rPr lang="de-DE" dirty="0" err="1"/>
              <a:t>Tutorsysteme</a:t>
            </a:r>
            <a:r>
              <a:rPr lang="de-DE" dirty="0"/>
              <a:t> können gezielt zur Erweiterung mathematischer Fähigkeiten eingesetzt werden.</a:t>
            </a:r>
          </a:p>
          <a:p>
            <a:pPr>
              <a:defRPr/>
            </a:pPr>
            <a:r>
              <a:rPr lang="de-DE" b="1" dirty="0"/>
              <a:t>Bildung 6: Kompetenzförderung</a:t>
            </a:r>
            <a:r>
              <a:rPr lang="de-DE" dirty="0"/>
              <a:t> </a:t>
            </a:r>
            <a:r>
              <a:rPr lang="de-DE" b="1" dirty="0"/>
              <a:t>Relevanz</a:t>
            </a:r>
            <a:r>
              <a:rPr lang="de-DE" dirty="0"/>
              <a:t>: Lehrkräfte müssen im Umgang mit KI geschult werden, um diese effektiv im Mathematikunterricht einzusetzen. Dies umfasst die Fähigkeit, Tools wie </a:t>
            </a:r>
            <a:r>
              <a:rPr lang="de-DE" dirty="0" err="1"/>
              <a:t>GeoGebra</a:t>
            </a:r>
            <a:r>
              <a:rPr lang="de-DE" dirty="0"/>
              <a:t> oder </a:t>
            </a:r>
            <a:r>
              <a:rPr lang="de-DE" dirty="0" err="1"/>
              <a:t>Desmos</a:t>
            </a:r>
            <a:r>
              <a:rPr lang="de-DE" dirty="0"/>
              <a:t> sinnvoll in den Unterricht zu integrieren und deren Potenziale sowie Grenzen zu kennen.</a:t>
            </a:r>
          </a:p>
          <a:p>
            <a:pPr>
              <a:defRPr/>
            </a:pPr>
            <a:r>
              <a:rPr lang="de-DE" dirty="0"/>
              <a:t>Diese Empfehlungen helfen dabei, KI-gestützte Werkzeuge sinnvoll und verantwortungsvoll im Mathematikunterricht zu nutzen.</a:t>
            </a:r>
          </a:p>
          <a:p>
            <a:pPr>
              <a:defRPr/>
            </a:pP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23</a:t>
            </a:fld>
            <a:endParaRPr lang="de-DE"/>
          </a:p>
        </p:txBody>
      </p:sp>
    </p:spTree>
    <p:extLst>
      <p:ext uri="{BB962C8B-B14F-4D97-AF65-F5344CB8AC3E}">
        <p14:creationId xmlns:p14="http://schemas.microsoft.com/office/powerpoint/2010/main" val="2706571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34314" indent="-234314">
              <a:buFont typeface="Arial"/>
              <a:buChar char="•"/>
              <a:defRPr/>
            </a:pPr>
            <a:r>
              <a:rPr lang="de-DE" sz="1200" i="0" u="none" spc="22" dirty="0">
                <a:solidFill>
                  <a:srgbClr val="000000"/>
                </a:solidFill>
                <a:latin typeface="Kantumruy Pro"/>
                <a:ea typeface="Kantumruy Pro"/>
                <a:cs typeface="Kantumruy Pro"/>
              </a:rPr>
              <a:t>Systeme dürfen keine sensiblen Schüler*innen-Daten verarbeiten</a:t>
            </a:r>
          </a:p>
          <a:p>
            <a:pPr marL="234314" indent="-234314">
              <a:buFont typeface="Arial"/>
              <a:buChar char="•"/>
              <a:defRPr/>
            </a:pPr>
            <a:r>
              <a:rPr lang="de-DE" sz="1200" i="0" u="none" spc="22" dirty="0">
                <a:solidFill>
                  <a:srgbClr val="000000"/>
                </a:solidFill>
                <a:latin typeface="Kantumruy Pro"/>
                <a:ea typeface="Kantumruy Pro"/>
                <a:cs typeface="Kantumruy Pro"/>
              </a:rPr>
              <a:t>Lehrkräfte müssen im technischen, rechtlichen und ethischen Umgang mit dem System geschult werden</a:t>
            </a:r>
            <a:endParaRPr lang="de-DE" dirty="0">
              <a:latin typeface="Kantumruy Pro"/>
              <a:cs typeface="Kantumruy Pro"/>
            </a:endParaRP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24</a:t>
            </a:fld>
            <a:endParaRPr lang="de-DE"/>
          </a:p>
        </p:txBody>
      </p:sp>
    </p:spTree>
    <p:extLst>
      <p:ext uri="{BB962C8B-B14F-4D97-AF65-F5344CB8AC3E}">
        <p14:creationId xmlns:p14="http://schemas.microsoft.com/office/powerpoint/2010/main" val="4086685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1. </a:t>
            </a:r>
          </a:p>
          <a:p>
            <a:pPr>
              <a:defRPr/>
            </a:pPr>
            <a:r>
              <a:rPr lang="de-DE" dirty="0"/>
              <a:t>Personalisierung</a:t>
            </a:r>
          </a:p>
          <a:p>
            <a:pPr>
              <a:defRPr/>
            </a:pPr>
            <a:endParaRPr lang="de-DE" dirty="0"/>
          </a:p>
          <a:p>
            <a:pPr>
              <a:defRPr/>
            </a:pPr>
            <a:r>
              <a:rPr lang="de-DE" dirty="0"/>
              <a:t>    KI ermöglicht individualisiertes Lernen durch adaptive Lernumgebungen und intelligente Tutorielle Systeme, die den Lernfortschritt der Schüler gezielt unterstützen.</a:t>
            </a:r>
          </a:p>
          <a:p>
            <a:pPr>
              <a:defRPr/>
            </a:pPr>
            <a:endParaRPr lang="de-DE" dirty="0"/>
          </a:p>
          <a:p>
            <a:pPr>
              <a:defRPr/>
            </a:pPr>
            <a:r>
              <a:rPr lang="de-DE" dirty="0"/>
              <a:t>Unterstützung der Lehrkräfte</a:t>
            </a:r>
          </a:p>
          <a:p>
            <a:pPr>
              <a:defRPr/>
            </a:pPr>
            <a:endParaRPr lang="de-DE" dirty="0"/>
          </a:p>
          <a:p>
            <a:pPr>
              <a:defRPr/>
            </a:pPr>
            <a:r>
              <a:rPr lang="de-DE" dirty="0"/>
              <a:t>    Lehrkräfte werden durch KI bei der Unterrichtsplanung, -durchführung und -nachbereitung entlastet, was ihnen mehr Freiraum für die individuelle Förderung ihrer Schüler gibt.</a:t>
            </a:r>
          </a:p>
          <a:p>
            <a:pPr>
              <a:defRPr/>
            </a:pPr>
            <a:endParaRPr lang="de-DE" dirty="0"/>
          </a:p>
          <a:p>
            <a:pPr>
              <a:defRPr/>
            </a:pPr>
            <a:r>
              <a:rPr lang="de-DE" dirty="0"/>
              <a:t>Inklusion und Chancengerechtigkeit</a:t>
            </a:r>
          </a:p>
          <a:p>
            <a:pPr>
              <a:defRPr/>
            </a:pPr>
            <a:endParaRPr lang="de-DE" dirty="0"/>
          </a:p>
          <a:p>
            <a:pPr>
              <a:defRPr/>
            </a:pPr>
            <a:r>
              <a:rPr lang="de-DE" dirty="0"/>
              <a:t>    KI bietet Möglichkeiten zur Förderung inklusiver Bildung (z. B. durch automatische Übersetzungen oder Vorlesefunktionen) und hilft, digitale Ungleichheiten zu verringern.</a:t>
            </a:r>
          </a:p>
          <a:p>
            <a:pPr>
              <a:defRPr/>
            </a:pPr>
            <a:endParaRPr lang="de-DE" dirty="0"/>
          </a:p>
          <a:p>
            <a:pPr>
              <a:defRPr/>
            </a:pPr>
            <a:r>
              <a:rPr lang="de-DE" dirty="0"/>
              <a:t>Beim Lernen über KI wird die informatische B. &amp;  Medienbildung hervorgehoben. Dass die Mathematik hier auch einen Beitrag leisten kann, werden Sie gleich bei der Vorstellung des aktuellen Forschungsstandes sehen. </a:t>
            </a:r>
          </a:p>
          <a:p>
            <a:pPr>
              <a:defRPr/>
            </a:pPr>
            <a:r>
              <a:rPr lang="de-DE" dirty="0"/>
              <a:t>Beim Lernen mit KI werden dagegen die Basiskompetenzen der Fächer Deutsch, Mathe und der Fremdsprachen in den Fokus gerückt. </a:t>
            </a:r>
          </a:p>
          <a:p>
            <a:pPr>
              <a:defRPr/>
            </a:pPr>
            <a:endParaRPr lang="de-DE" dirty="0"/>
          </a:p>
          <a:p>
            <a:pPr>
              <a:defRPr/>
            </a:pPr>
            <a:r>
              <a:rPr lang="de-DE" dirty="0"/>
              <a:t>2. </a:t>
            </a:r>
          </a:p>
          <a:p>
            <a:pPr>
              <a:defRPr/>
            </a:pPr>
            <a:r>
              <a:rPr lang="de-DE" b="1" dirty="0"/>
              <a:t>Prüfungsformate anpassen</a:t>
            </a:r>
            <a:endParaRPr lang="de-DE" dirty="0"/>
          </a:p>
          <a:p>
            <a:pPr>
              <a:defRPr/>
            </a:pPr>
            <a:r>
              <a:rPr lang="de-DE" b="1" dirty="0"/>
              <a:t>Mensch-KI-</a:t>
            </a:r>
            <a:r>
              <a:rPr lang="de-DE" b="1" dirty="0" err="1"/>
              <a:t>Koaktivität</a:t>
            </a:r>
            <a:endParaRPr lang="de-DE" dirty="0"/>
          </a:p>
          <a:p>
            <a:pPr>
              <a:defRPr/>
            </a:pPr>
            <a:r>
              <a:rPr lang="de-DE" b="1" dirty="0"/>
              <a:t>Datenschutz und Transparenz</a:t>
            </a:r>
            <a:endParaRPr lang="de-DE" dirty="0"/>
          </a:p>
          <a:p>
            <a:pPr>
              <a:defRPr/>
            </a:pPr>
            <a:endParaRPr lang="de-DE" dirty="0"/>
          </a:p>
          <a:p>
            <a:pPr>
              <a:defRPr/>
            </a:pPr>
            <a:r>
              <a:rPr lang="de-DE" b="1" dirty="0"/>
              <a:t>Erläuterung</a:t>
            </a:r>
            <a:r>
              <a:rPr lang="de-DE" dirty="0"/>
              <a:t>: </a:t>
            </a:r>
            <a:r>
              <a:rPr lang="de-DE" b="1" dirty="0"/>
              <a:t>Prüfungsformate anpassen</a:t>
            </a:r>
            <a:r>
              <a:rPr lang="de-DE" dirty="0"/>
              <a:t>: Die Prüfungen müssen modernisiert werden, um digitale Kompetenzen wie Kommunikation, Kollaboration, Kreativität und kritisches Denken (4K) zu fördern. Neue Prüfungsformate sollen </a:t>
            </a:r>
            <a:r>
              <a:rPr lang="de-DE" dirty="0" err="1"/>
              <a:t>kollaborative</a:t>
            </a:r>
            <a:r>
              <a:rPr lang="de-DE" dirty="0"/>
              <a:t> und KI-unterstützte Arbeiten berücksichtigen. </a:t>
            </a:r>
          </a:p>
          <a:p>
            <a:pPr>
              <a:defRPr/>
            </a:pPr>
            <a:r>
              <a:rPr lang="de-DE" b="1" dirty="0"/>
              <a:t>Mensch-KI-</a:t>
            </a:r>
            <a:r>
              <a:rPr lang="de-DE" b="1" dirty="0" err="1"/>
              <a:t>Koaktivität</a:t>
            </a:r>
            <a:r>
              <a:rPr lang="de-DE" dirty="0"/>
              <a:t>: Bei der Nutzung von KI in Prüfungen soll die Zusammenarbeit zwischen Mensch und KI bewertet werden, insbesondere die Fähigkeit der Schüler, mit KI zu arbeiten und deren Ergebnisse kritisch zu reflektieren. </a:t>
            </a:r>
          </a:p>
          <a:p>
            <a:pPr>
              <a:defRPr/>
            </a:pPr>
            <a:r>
              <a:rPr lang="de-DE" b="1" dirty="0"/>
              <a:t>Datenschutz und Transparenz</a:t>
            </a:r>
            <a:r>
              <a:rPr lang="de-DE" dirty="0"/>
              <a:t>: Der Einsatz von KI in der Korrektur von Prüfungen birgt Herausforderungen im Bereich Datenschutz, Transparenz und mögliche Verzerrungen (Bias). Es müssen klare Regelungen geschaffen werden, um ethische Standards zu gewährleisten.</a:t>
            </a:r>
          </a:p>
          <a:p>
            <a:pPr>
              <a:defRPr/>
            </a:pPr>
            <a:endParaRPr lang="de-DE" dirty="0"/>
          </a:p>
          <a:p>
            <a:pPr>
              <a:defRPr/>
            </a:pPr>
            <a:r>
              <a:rPr lang="de-DE" dirty="0"/>
              <a:t>3. </a:t>
            </a:r>
            <a:r>
              <a:rPr lang="de-DE" b="1" dirty="0"/>
              <a:t>KI-Kompetenzen</a:t>
            </a:r>
            <a:br>
              <a:rPr lang="de-DE" dirty="0"/>
            </a:br>
            <a:r>
              <a:rPr lang="de-DE" dirty="0"/>
              <a:t>Lehrkräfte müssen in allen Phasen ihrer Ausbildung systematisch Kompetenzen im Umgang mit KI erwerben. Dies umfasst sowohl technische Grundlagen als auch den pädagogisch-didaktischen Einsatz von KI im Unterricht. </a:t>
            </a:r>
            <a:r>
              <a:rPr lang="de-DE" b="1" dirty="0"/>
              <a:t>Anpassung der Prüfungsformate</a:t>
            </a:r>
            <a:br>
              <a:rPr lang="de-DE" dirty="0"/>
            </a:br>
            <a:r>
              <a:rPr lang="de-DE" dirty="0"/>
              <a:t>Die Prüfungsformate für Lehrkräfte werden überprüft und an die neuen Anforderungen durch KI angepasst, ähnlich wie bei den Schülern. Dies soll sicherstellen, dass Lehrkräfte die veränderten Prüfungsanforderungen verstehen und umsetzen können. </a:t>
            </a:r>
            <a:r>
              <a:rPr lang="de-DE" b="1" dirty="0"/>
              <a:t>Kontinuierliches Lernen</a:t>
            </a:r>
            <a:br>
              <a:rPr lang="de-DE" dirty="0"/>
            </a:br>
            <a:r>
              <a:rPr lang="de-DE" dirty="0"/>
              <a:t>Lehrkräfte sollen ermutigt werden, sich kontinuierlich weiterzubilden und ihre Rolle im Kontext des digitalen Wandels zu reflektieren. Dafür müssen ihnen entsprechende Ressourcen und Freiräume zur Verfügung gestellt werden, um sich an neue Technologien anzupassen.</a:t>
            </a:r>
          </a:p>
          <a:p>
            <a:pPr>
              <a:defRPr/>
            </a:pPr>
            <a:r>
              <a:rPr lang="de-DE" dirty="0"/>
              <a:t>4. </a:t>
            </a:r>
          </a:p>
          <a:p>
            <a:pPr>
              <a:defRPr/>
            </a:pPr>
            <a:endParaRPr lang="de-DE" dirty="0"/>
          </a:p>
          <a:p>
            <a:pPr>
              <a:defRPr/>
            </a:pPr>
            <a:r>
              <a:rPr lang="de-DE" b="1" dirty="0"/>
              <a:t>Stichworte: Datenschutz, Rechtsrahmen, Innovationsoffenheit</a:t>
            </a:r>
            <a:r>
              <a:rPr lang="de-DE" dirty="0"/>
              <a:t> </a:t>
            </a:r>
            <a:r>
              <a:rPr lang="de-DE" b="1" dirty="0"/>
              <a:t>Datenschutz</a:t>
            </a:r>
            <a:r>
              <a:rPr lang="de-DE" dirty="0"/>
              <a:t>: Der Schutz personenbezogener Daten von Schülern steht im Vordergrund. Es müssen sichere technische Schnittstellen zwischen Bildungsportalen und Anbietern geschaffen werden, um die Einhaltung der Datenschutz-Grundverordnung (DSGVO) zu gewährleisten. </a:t>
            </a:r>
          </a:p>
          <a:p>
            <a:pPr>
              <a:defRPr/>
            </a:pPr>
            <a:r>
              <a:rPr lang="de-DE" b="1" dirty="0"/>
              <a:t>Rechtsrahmen</a:t>
            </a:r>
            <a:r>
              <a:rPr lang="de-DE" dirty="0"/>
              <a:t>: Die Länder orientieren sich an bestehenden Gesetzen wie der EU-KI-Verordnung und der DSGVO. Zudem werden ethische Leitlinien für den Einsatz von KI im Bildungsbereich entwickelt, um klare Regeln für die Nutzung von KI-Anwendungen zu schaffen. </a:t>
            </a:r>
          </a:p>
          <a:p>
            <a:pPr>
              <a:defRPr/>
            </a:pPr>
            <a:r>
              <a:rPr lang="de-DE" b="1" dirty="0"/>
              <a:t>Innovationsoffenheit</a:t>
            </a:r>
            <a:r>
              <a:rPr lang="de-DE" dirty="0"/>
              <a:t>: Trotz der rechtlichen Vorgaben soll ein flexibles Regulierungs- und Gestaltungsmodell entwickelt werden, das neue Technologien fördert. Dabei sollen verschiedene Akteure wie Bildungsadministration und Forschungseinrichtungen einbezogen werden, um vertrauenswürdige KI-Anwendungen zu etablieren.</a:t>
            </a:r>
          </a:p>
          <a:p>
            <a:pPr>
              <a:defRPr/>
            </a:pPr>
            <a:endParaRPr lang="de-DE" dirty="0"/>
          </a:p>
          <a:p>
            <a:pPr>
              <a:defRPr/>
            </a:pPr>
            <a:r>
              <a:rPr lang="de-DE" dirty="0"/>
              <a:t>5. </a:t>
            </a:r>
          </a:p>
          <a:p>
            <a:pPr>
              <a:defRPr/>
            </a:pPr>
            <a:r>
              <a:rPr lang="de-DE" b="1" dirty="0"/>
              <a:t>Stichworte: Zugang, Nutzung, Qualität</a:t>
            </a:r>
            <a:r>
              <a:rPr lang="de-DE" dirty="0"/>
              <a:t> </a:t>
            </a:r>
            <a:r>
              <a:rPr lang="de-DE" b="1" dirty="0"/>
              <a:t>Zugang (first-level-</a:t>
            </a:r>
            <a:r>
              <a:rPr lang="de-DE" b="1" dirty="0" err="1"/>
              <a:t>divide</a:t>
            </a:r>
            <a:r>
              <a:rPr lang="de-DE" b="1" dirty="0"/>
              <a:t>)</a:t>
            </a:r>
            <a:r>
              <a:rPr lang="de-DE" dirty="0"/>
              <a:t>: Unterschiedliche materielle und technische Voraussetzungen für den Zugang zu KI-Anwendungen. Es geht darum, sicherzustellen, dass alle Schüler Zugang zu geeigneten digitalen Bildungsmedien und KI-Tools haben, um Chancengleichheit zu gewährleisten. </a:t>
            </a:r>
          </a:p>
          <a:p>
            <a:pPr>
              <a:defRPr/>
            </a:pPr>
            <a:r>
              <a:rPr lang="de-DE" b="1" dirty="0"/>
              <a:t>Nutzung (</a:t>
            </a:r>
            <a:r>
              <a:rPr lang="de-DE" b="1" dirty="0" err="1"/>
              <a:t>second</a:t>
            </a:r>
            <a:r>
              <a:rPr lang="de-DE" b="1" dirty="0"/>
              <a:t>-level-</a:t>
            </a:r>
            <a:r>
              <a:rPr lang="de-DE" b="1" dirty="0" err="1"/>
              <a:t>divide</a:t>
            </a:r>
            <a:r>
              <a:rPr lang="de-DE" b="1" dirty="0"/>
              <a:t>)</a:t>
            </a:r>
            <a:r>
              <a:rPr lang="de-DE" dirty="0"/>
              <a:t>: Unterschiede in der Art und Weise, wie Schüler digitale Medien und KI nutzen. Hier spielen Einstellungen, Motivation und die Häufigkeit der Nutzung eine Rolle. Ziel ist es, eine positive Einstellung zur Nutzung von KI im Lernprozess zu fördern. </a:t>
            </a:r>
          </a:p>
          <a:p>
            <a:pPr>
              <a:defRPr/>
            </a:pPr>
            <a:r>
              <a:rPr lang="de-DE" b="1" dirty="0"/>
              <a:t>Qualität (</a:t>
            </a:r>
            <a:r>
              <a:rPr lang="de-DE" b="1" dirty="0" err="1"/>
              <a:t>third</a:t>
            </a:r>
            <a:r>
              <a:rPr lang="de-DE" b="1" dirty="0"/>
              <a:t>-level-</a:t>
            </a:r>
            <a:r>
              <a:rPr lang="de-DE" b="1" dirty="0" err="1"/>
              <a:t>divide</a:t>
            </a:r>
            <a:r>
              <a:rPr lang="de-DE" b="1" dirty="0"/>
              <a:t>)</a:t>
            </a:r>
            <a:r>
              <a:rPr lang="de-DE" dirty="0"/>
              <a:t>: Variierende Fähigkeiten der Schüler, digitale Bildungsmedien und KI effektiv und reflektiert zu nutzen. Es ist wichtig, dass Schüler lernen, diese Technologien gezielt für ihren Lernprozess einzusetzen und ihre Kompetenzen dabei weiterzuentwickeln.</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25</a:t>
            </a:fld>
            <a:endParaRPr lang="de-DE"/>
          </a:p>
        </p:txBody>
      </p:sp>
    </p:spTree>
    <p:extLst>
      <p:ext uri="{BB962C8B-B14F-4D97-AF65-F5344CB8AC3E}">
        <p14:creationId xmlns:p14="http://schemas.microsoft.com/office/powerpoint/2010/main" val="3302602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PH</a:t>
            </a:r>
          </a:p>
          <a:p>
            <a:endParaRPr lang="de-DE" dirty="0"/>
          </a:p>
          <a:p>
            <a:r>
              <a:rPr lang="de-DE" dirty="0"/>
              <a:t>Bild: https://pixabay.com/de/illustrations/visitenkarte-vertrag-vorstellung-1019948/</a:t>
            </a:r>
          </a:p>
        </p:txBody>
      </p:sp>
      <p:sp>
        <p:nvSpPr>
          <p:cNvPr id="4" name="Foliennummernplatzhalter 3"/>
          <p:cNvSpPr>
            <a:spLocks noGrp="1"/>
          </p:cNvSpPr>
          <p:nvPr>
            <p:ph type="sldNum" sz="quarter" idx="10"/>
          </p:nvPr>
        </p:nvSpPr>
        <p:spPr/>
        <p:txBody>
          <a:bodyPr/>
          <a:lstStyle/>
          <a:p>
            <a:fld id="{456EA2B8-489A-2D46-9FF2-809674614F4E}" type="slidenum">
              <a:rPr lang="de-DE" smtClean="0"/>
              <a:t>3</a:t>
            </a:fld>
            <a:endParaRPr lang="de-DE"/>
          </a:p>
        </p:txBody>
      </p:sp>
    </p:spTree>
    <p:extLst>
      <p:ext uri="{BB962C8B-B14F-4D97-AF65-F5344CB8AC3E}">
        <p14:creationId xmlns:p14="http://schemas.microsoft.com/office/powerpoint/2010/main" val="23508931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Ca. 2 Minuten Redezeit</a:t>
            </a:r>
          </a:p>
          <a:p>
            <a:pPr>
              <a:defRPr/>
            </a:pPr>
            <a:endParaRPr lang="de-DE" dirty="0"/>
          </a:p>
          <a:p>
            <a:pPr>
              <a:defRPr/>
            </a:pPr>
            <a:r>
              <a:rPr lang="de-DE" dirty="0"/>
              <a:t>Erziehung: Kritische Reflexion von Medienangeboten im Mathematikunterricht (hier wird KI in Zukunft nicht wegzudenken sein)</a:t>
            </a:r>
          </a:p>
          <a:p>
            <a:pPr>
              <a:defRPr/>
            </a:pPr>
            <a:r>
              <a:rPr lang="de-DE" dirty="0"/>
              <a:t>Lernen &amp; Leisten: Leistungsbewertung mit KI (schon gelernt, unterstützend ja, pädagogische Entscheidung muss bei Lehrkraft liegen, Aber als Lehrkraft auch: Kompetenzen in der deutschen Sprache migrations- und Kultur sensibel in Lern-&amp;Leistungssituationen berücksichtigen – wir wissen, KI kann sehr gut übersetzen. Mathematik ist zwar eine Sprache aber auch hier internationale Herausforderungen. </a:t>
            </a:r>
          </a:p>
          <a:p>
            <a:pPr>
              <a:defRPr/>
            </a:pPr>
            <a:r>
              <a:rPr lang="de-DE" dirty="0"/>
              <a:t>Beraten: Mathematische Lernberatung. Individuelle Feedback z. B. mit Fiete.ai</a:t>
            </a:r>
          </a:p>
          <a:p>
            <a:pPr>
              <a:defRPr/>
            </a:pPr>
            <a:r>
              <a:rPr lang="de-DE" dirty="0"/>
              <a:t>System Schule: Interne und externe Evaluationen – wie verändert KI im Mathematikunterricht die Unterrichtsentwicklung? Mitwirken und Ergebnisse nutzen </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28</a:t>
            </a:fld>
            <a:endParaRPr lang="de-DE"/>
          </a:p>
        </p:txBody>
      </p:sp>
    </p:spTree>
    <p:extLst>
      <p:ext uri="{BB962C8B-B14F-4D97-AF65-F5344CB8AC3E}">
        <p14:creationId xmlns:p14="http://schemas.microsoft.com/office/powerpoint/2010/main" val="3346560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Redezeit: ca. 2 Minuten</a:t>
            </a:r>
          </a:p>
          <a:p>
            <a:pPr marL="0" lvl="0" indent="0" algn="l" defTabSz="800100">
              <a:lnSpc>
                <a:spcPct val="90000"/>
              </a:lnSpc>
              <a:spcBef>
                <a:spcPts val="0"/>
              </a:spcBef>
              <a:spcAft>
                <a:spcPts val="0"/>
              </a:spcAft>
              <a:buNone/>
              <a:defRPr/>
            </a:pPr>
            <a:endParaRPr lang="de-DE" sz="1000" dirty="0"/>
          </a:p>
          <a:p>
            <a:pPr marL="0" lvl="0" indent="0" algn="l" defTabSz="800100">
              <a:lnSpc>
                <a:spcPct val="90000"/>
              </a:lnSpc>
              <a:spcBef>
                <a:spcPts val="0"/>
              </a:spcBef>
              <a:spcAft>
                <a:spcPts val="0"/>
              </a:spcAft>
              <a:buNone/>
              <a:defRPr/>
            </a:pPr>
            <a:r>
              <a:rPr lang="de-DE" sz="1000" b="0" i="0" u="none" strike="noStrike" cap="none" spc="0" dirty="0">
                <a:solidFill>
                  <a:schemeClr val="dk1"/>
                </a:solidFill>
                <a:latin typeface="Arial"/>
                <a:ea typeface="Arial"/>
                <a:cs typeface="Arial"/>
              </a:rPr>
              <a:t>Grundlegende Fragen</a:t>
            </a:r>
            <a:endParaRPr lang="de-DE" sz="1000" dirty="0"/>
          </a:p>
          <a:p>
            <a:pPr marL="114300" lvl="1" indent="-114300" algn="l" defTabSz="622299">
              <a:lnSpc>
                <a:spcPct val="90000"/>
              </a:lnSpc>
              <a:spcBef>
                <a:spcPts val="0"/>
              </a:spcBef>
              <a:spcAft>
                <a:spcPts val="0"/>
              </a:spcAft>
              <a:buChar char="•"/>
              <a:defRPr/>
            </a:pPr>
            <a:r>
              <a:rPr lang="de-DE" sz="1000" b="0" i="0" u="none" strike="noStrike" cap="none" spc="0" dirty="0">
                <a:solidFill>
                  <a:schemeClr val="dk1"/>
                </a:solidFill>
                <a:latin typeface="Arial"/>
                <a:ea typeface="Arial"/>
                <a:cs typeface="Arial"/>
              </a:rPr>
              <a:t>Aufgabentypen, Niveau </a:t>
            </a:r>
            <a:endParaRPr lang="de-DE" sz="1000" b="0" i="0" u="none" strike="noStrike" cap="none" spc="0" dirty="0">
              <a:solidFill>
                <a:schemeClr val="dk1"/>
              </a:solidFill>
              <a:latin typeface="Times New Roman"/>
              <a:cs typeface="Times New Roman"/>
            </a:endParaRPr>
          </a:p>
          <a:p>
            <a:pPr marL="114300" lvl="1" indent="-114300" algn="l" defTabSz="622299">
              <a:lnSpc>
                <a:spcPct val="90000"/>
              </a:lnSpc>
              <a:spcBef>
                <a:spcPts val="0"/>
              </a:spcBef>
              <a:spcAft>
                <a:spcPts val="0"/>
              </a:spcAft>
              <a:buChar char="•"/>
              <a:defRPr/>
            </a:pPr>
            <a:endParaRPr lang="de-DE" sz="1000" dirty="0"/>
          </a:p>
          <a:p>
            <a:pPr marL="114300" lvl="1" indent="-114300" algn="l" defTabSz="622299">
              <a:lnSpc>
                <a:spcPct val="90000"/>
              </a:lnSpc>
              <a:spcBef>
                <a:spcPts val="0"/>
              </a:spcBef>
              <a:spcAft>
                <a:spcPts val="0"/>
              </a:spcAft>
              <a:buChar char="•"/>
              <a:defRPr/>
            </a:pPr>
            <a:r>
              <a:rPr lang="de-DE" sz="1000" b="0" i="0" u="none" strike="noStrike" cap="none" spc="0" dirty="0">
                <a:solidFill>
                  <a:schemeClr val="dk1"/>
                </a:solidFill>
                <a:latin typeface="Arial"/>
                <a:ea typeface="Arial"/>
                <a:cs typeface="Arial"/>
              </a:rPr>
              <a:t>Prompt - Techniken</a:t>
            </a:r>
            <a:endParaRPr lang="de-DE" sz="1000" dirty="0"/>
          </a:p>
          <a:p>
            <a:pPr lvl="1" algn="l" defTabSz="622299">
              <a:lnSpc>
                <a:spcPct val="90000"/>
              </a:lnSpc>
              <a:spcBef>
                <a:spcPts val="0"/>
              </a:spcBef>
              <a:spcAft>
                <a:spcPts val="0"/>
              </a:spcAft>
              <a:defRPr/>
            </a:pPr>
            <a:endParaRPr lang="de-DE" sz="1000" b="0" i="0" u="none" strike="noStrike" cap="none" spc="0" dirty="0">
              <a:solidFill>
                <a:schemeClr val="dk1"/>
              </a:solidFill>
              <a:latin typeface="Times New Roman"/>
              <a:cs typeface="Times New Roman"/>
            </a:endParaRPr>
          </a:p>
          <a:p>
            <a:pPr lvl="1" algn="l" defTabSz="622299">
              <a:lnSpc>
                <a:spcPct val="90000"/>
              </a:lnSpc>
              <a:spcBef>
                <a:spcPts val="0"/>
              </a:spcBef>
              <a:spcAft>
                <a:spcPts val="0"/>
              </a:spcAft>
              <a:defRPr/>
            </a:pPr>
            <a:endParaRPr lang="de-DE" sz="1000" b="0" i="0" u="none" strike="noStrike" cap="none" spc="0" dirty="0">
              <a:solidFill>
                <a:schemeClr val="dk1"/>
              </a:solidFill>
              <a:latin typeface="Times New Roman"/>
              <a:cs typeface="Times New Roman"/>
            </a:endParaRPr>
          </a:p>
          <a:p>
            <a:pPr marL="114300" lvl="1" indent="-114300" algn="l" defTabSz="622299">
              <a:lnSpc>
                <a:spcPct val="90000"/>
              </a:lnSpc>
              <a:spcBef>
                <a:spcPts val="0"/>
              </a:spcBef>
              <a:spcAft>
                <a:spcPts val="0"/>
              </a:spcAft>
              <a:buChar char="•"/>
              <a:defRPr/>
            </a:pPr>
            <a:endParaRPr lang="de-DE" sz="1000" dirty="0"/>
          </a:p>
          <a:p>
            <a:pPr marL="0" lvl="0" indent="0" algn="l" defTabSz="800100">
              <a:lnSpc>
                <a:spcPct val="90000"/>
              </a:lnSpc>
              <a:spcBef>
                <a:spcPts val="0"/>
              </a:spcBef>
              <a:spcAft>
                <a:spcPts val="0"/>
              </a:spcAft>
              <a:buNone/>
              <a:defRPr/>
            </a:pPr>
            <a:r>
              <a:rPr lang="de-DE" sz="1000" b="0" i="0" u="none" strike="noStrike" cap="none" spc="0" dirty="0">
                <a:solidFill>
                  <a:schemeClr val="dk1"/>
                </a:solidFill>
                <a:latin typeface="Arial"/>
                <a:ea typeface="Arial"/>
                <a:cs typeface="Arial"/>
              </a:rPr>
              <a:t>Überprüfung</a:t>
            </a:r>
            <a:endParaRPr lang="de-DE" sz="1000" dirty="0"/>
          </a:p>
          <a:p>
            <a:pPr marL="114300" lvl="1" indent="-114300" algn="l" defTabSz="622299">
              <a:lnSpc>
                <a:spcPct val="90000"/>
              </a:lnSpc>
              <a:spcBef>
                <a:spcPts val="0"/>
              </a:spcBef>
              <a:spcAft>
                <a:spcPts val="0"/>
              </a:spcAft>
              <a:buChar char="•"/>
              <a:defRPr/>
            </a:pPr>
            <a:r>
              <a:rPr lang="de-DE" sz="1000" b="0" i="0" u="none" strike="noStrike" cap="none" spc="0" dirty="0">
                <a:solidFill>
                  <a:schemeClr val="dk1"/>
                </a:solidFill>
                <a:latin typeface="Arial"/>
                <a:ea typeface="Arial"/>
                <a:cs typeface="Arial"/>
              </a:rPr>
              <a:t>Korrektheit</a:t>
            </a:r>
            <a:endParaRPr lang="de-DE" sz="1000" dirty="0"/>
          </a:p>
          <a:p>
            <a:pPr marL="114300" lvl="1" indent="-114300" algn="l" defTabSz="622299">
              <a:lnSpc>
                <a:spcPct val="90000"/>
              </a:lnSpc>
              <a:spcBef>
                <a:spcPts val="0"/>
              </a:spcBef>
              <a:spcAft>
                <a:spcPts val="0"/>
              </a:spcAft>
              <a:buChar char="•"/>
              <a:defRPr/>
            </a:pPr>
            <a:r>
              <a:rPr lang="de-DE" sz="1000" b="0" i="0" u="none" strike="noStrike" cap="none" spc="0" dirty="0">
                <a:solidFill>
                  <a:schemeClr val="dk1"/>
                </a:solidFill>
                <a:latin typeface="Arial"/>
                <a:ea typeface="Arial"/>
                <a:cs typeface="Arial"/>
              </a:rPr>
              <a:t>Fachsprache</a:t>
            </a:r>
            <a:endParaRPr lang="de-DE" sz="1000" dirty="0"/>
          </a:p>
          <a:p>
            <a:pPr marL="114300" lvl="1" indent="-114300" algn="l" defTabSz="622299">
              <a:lnSpc>
                <a:spcPct val="90000"/>
              </a:lnSpc>
              <a:spcBef>
                <a:spcPts val="0"/>
              </a:spcBef>
              <a:spcAft>
                <a:spcPts val="0"/>
              </a:spcAft>
              <a:buChar char="•"/>
              <a:defRPr/>
            </a:pPr>
            <a:r>
              <a:rPr lang="de-DE" sz="1000" b="0" i="0" u="none" strike="noStrike" cap="none" spc="0" dirty="0">
                <a:solidFill>
                  <a:schemeClr val="dk1"/>
                </a:solidFill>
                <a:latin typeface="Arial"/>
                <a:ea typeface="Arial"/>
                <a:cs typeface="Arial"/>
              </a:rPr>
              <a:t>Passung zur Lerngrupp</a:t>
            </a:r>
            <a:endParaRPr lang="de-DE" sz="1000"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29</a:t>
            </a:fld>
            <a:endParaRPr lang="de-DE"/>
          </a:p>
        </p:txBody>
      </p:sp>
    </p:spTree>
    <p:extLst>
      <p:ext uri="{BB962C8B-B14F-4D97-AF65-F5344CB8AC3E}">
        <p14:creationId xmlns:p14="http://schemas.microsoft.com/office/powerpoint/2010/main" val="2716934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Redezeit: ca. 2 Minuten</a:t>
            </a:r>
          </a:p>
          <a:p>
            <a:pPr marL="0" lvl="0" indent="0" algn="l" defTabSz="800100">
              <a:lnSpc>
                <a:spcPct val="90000"/>
              </a:lnSpc>
              <a:spcBef>
                <a:spcPts val="0"/>
              </a:spcBef>
              <a:spcAft>
                <a:spcPts val="0"/>
              </a:spcAft>
              <a:buNone/>
              <a:defRPr/>
            </a:pPr>
            <a:endParaRPr lang="de-DE" sz="1000" dirty="0"/>
          </a:p>
          <a:p>
            <a:pPr marL="0" lvl="0" indent="0" algn="l" defTabSz="800100">
              <a:lnSpc>
                <a:spcPct val="90000"/>
              </a:lnSpc>
              <a:spcBef>
                <a:spcPts val="0"/>
              </a:spcBef>
              <a:spcAft>
                <a:spcPts val="0"/>
              </a:spcAft>
              <a:buNone/>
              <a:defRPr/>
            </a:pPr>
            <a:r>
              <a:rPr lang="de-DE" sz="1000" b="0" i="0" u="none" strike="noStrike" cap="none" spc="0" dirty="0">
                <a:solidFill>
                  <a:schemeClr val="dk1"/>
                </a:solidFill>
                <a:latin typeface="Arial"/>
                <a:ea typeface="Arial"/>
                <a:cs typeface="Arial"/>
              </a:rPr>
              <a:t>Grundlegende Fragen</a:t>
            </a:r>
            <a:endParaRPr lang="de-DE" sz="1000" dirty="0"/>
          </a:p>
          <a:p>
            <a:pPr marL="114300" lvl="1" indent="-114300" algn="l" defTabSz="622299">
              <a:lnSpc>
                <a:spcPct val="90000"/>
              </a:lnSpc>
              <a:spcBef>
                <a:spcPts val="0"/>
              </a:spcBef>
              <a:spcAft>
                <a:spcPts val="0"/>
              </a:spcAft>
              <a:buChar char="•"/>
              <a:defRPr/>
            </a:pPr>
            <a:r>
              <a:rPr lang="de-DE" sz="1000" b="0" i="0" u="none" strike="noStrike" cap="none" spc="0" dirty="0">
                <a:solidFill>
                  <a:schemeClr val="dk1"/>
                </a:solidFill>
                <a:latin typeface="Arial"/>
                <a:ea typeface="Arial"/>
                <a:cs typeface="Arial"/>
              </a:rPr>
              <a:t>Aufgabentypen, Niveau </a:t>
            </a:r>
            <a:endParaRPr lang="de-DE" sz="1000" b="0" i="0" u="none" strike="noStrike" cap="none" spc="0" dirty="0">
              <a:solidFill>
                <a:schemeClr val="dk1"/>
              </a:solidFill>
              <a:latin typeface="Times New Roman"/>
              <a:cs typeface="Times New Roman"/>
            </a:endParaRPr>
          </a:p>
          <a:p>
            <a:pPr marL="114300" lvl="1" indent="-114300" algn="l" defTabSz="622299">
              <a:lnSpc>
                <a:spcPct val="90000"/>
              </a:lnSpc>
              <a:spcBef>
                <a:spcPts val="0"/>
              </a:spcBef>
              <a:spcAft>
                <a:spcPts val="0"/>
              </a:spcAft>
              <a:buChar char="•"/>
              <a:defRPr/>
            </a:pPr>
            <a:endParaRPr lang="de-DE" sz="1000" dirty="0"/>
          </a:p>
          <a:p>
            <a:pPr marL="114300" lvl="1" indent="-114300" algn="l" defTabSz="622299">
              <a:lnSpc>
                <a:spcPct val="90000"/>
              </a:lnSpc>
              <a:spcBef>
                <a:spcPts val="0"/>
              </a:spcBef>
              <a:spcAft>
                <a:spcPts val="0"/>
              </a:spcAft>
              <a:buChar char="•"/>
              <a:defRPr/>
            </a:pPr>
            <a:r>
              <a:rPr lang="de-DE" sz="1000" b="0" i="0" u="none" strike="noStrike" cap="none" spc="0" dirty="0">
                <a:solidFill>
                  <a:schemeClr val="dk1"/>
                </a:solidFill>
                <a:latin typeface="Arial"/>
                <a:ea typeface="Arial"/>
                <a:cs typeface="Arial"/>
              </a:rPr>
              <a:t>Prompt - Techniken</a:t>
            </a:r>
            <a:endParaRPr lang="de-DE" sz="1000" dirty="0"/>
          </a:p>
          <a:p>
            <a:pPr lvl="1" algn="l" defTabSz="622299">
              <a:lnSpc>
                <a:spcPct val="90000"/>
              </a:lnSpc>
              <a:spcBef>
                <a:spcPts val="0"/>
              </a:spcBef>
              <a:spcAft>
                <a:spcPts val="0"/>
              </a:spcAft>
              <a:defRPr/>
            </a:pPr>
            <a:endParaRPr lang="de-DE" sz="1000" b="0" i="0" u="none" strike="noStrike" cap="none" spc="0" dirty="0">
              <a:solidFill>
                <a:schemeClr val="dk1"/>
              </a:solidFill>
              <a:latin typeface="Times New Roman"/>
              <a:cs typeface="Times New Roman"/>
            </a:endParaRPr>
          </a:p>
          <a:p>
            <a:pPr lvl="1" algn="l" defTabSz="622299">
              <a:lnSpc>
                <a:spcPct val="90000"/>
              </a:lnSpc>
              <a:spcBef>
                <a:spcPts val="0"/>
              </a:spcBef>
              <a:spcAft>
                <a:spcPts val="0"/>
              </a:spcAft>
              <a:defRPr/>
            </a:pPr>
            <a:endParaRPr lang="de-DE" sz="1000" b="0" i="0" u="none" strike="noStrike" cap="none" spc="0" dirty="0">
              <a:solidFill>
                <a:schemeClr val="dk1"/>
              </a:solidFill>
              <a:latin typeface="Times New Roman"/>
              <a:cs typeface="Times New Roman"/>
            </a:endParaRPr>
          </a:p>
          <a:p>
            <a:pPr marL="114300" lvl="1" indent="-114300" algn="l" defTabSz="622299">
              <a:lnSpc>
                <a:spcPct val="90000"/>
              </a:lnSpc>
              <a:spcBef>
                <a:spcPts val="0"/>
              </a:spcBef>
              <a:spcAft>
                <a:spcPts val="0"/>
              </a:spcAft>
              <a:buChar char="•"/>
              <a:defRPr/>
            </a:pPr>
            <a:endParaRPr lang="de-DE" sz="1000" dirty="0"/>
          </a:p>
          <a:p>
            <a:pPr marL="0" lvl="0" indent="0" algn="l" defTabSz="800100">
              <a:lnSpc>
                <a:spcPct val="90000"/>
              </a:lnSpc>
              <a:spcBef>
                <a:spcPts val="0"/>
              </a:spcBef>
              <a:spcAft>
                <a:spcPts val="0"/>
              </a:spcAft>
              <a:buNone/>
              <a:defRPr/>
            </a:pPr>
            <a:r>
              <a:rPr lang="de-DE" sz="1000" b="0" i="0" u="none" strike="noStrike" cap="none" spc="0" dirty="0">
                <a:solidFill>
                  <a:schemeClr val="dk1"/>
                </a:solidFill>
                <a:latin typeface="Arial"/>
                <a:ea typeface="Arial"/>
                <a:cs typeface="Arial"/>
              </a:rPr>
              <a:t>Überprüfung</a:t>
            </a:r>
            <a:endParaRPr lang="de-DE" sz="1000" dirty="0"/>
          </a:p>
          <a:p>
            <a:pPr marL="114300" lvl="1" indent="-114300" algn="l" defTabSz="622299">
              <a:lnSpc>
                <a:spcPct val="90000"/>
              </a:lnSpc>
              <a:spcBef>
                <a:spcPts val="0"/>
              </a:spcBef>
              <a:spcAft>
                <a:spcPts val="0"/>
              </a:spcAft>
              <a:buChar char="•"/>
              <a:defRPr/>
            </a:pPr>
            <a:r>
              <a:rPr lang="de-DE" sz="1000" b="0" i="0" u="none" strike="noStrike" cap="none" spc="0" dirty="0">
                <a:solidFill>
                  <a:schemeClr val="dk1"/>
                </a:solidFill>
                <a:latin typeface="Arial"/>
                <a:ea typeface="Arial"/>
                <a:cs typeface="Arial"/>
              </a:rPr>
              <a:t>Korrektheit</a:t>
            </a:r>
            <a:endParaRPr lang="de-DE" sz="1000" dirty="0"/>
          </a:p>
          <a:p>
            <a:pPr marL="114300" lvl="1" indent="-114300" algn="l" defTabSz="622299">
              <a:lnSpc>
                <a:spcPct val="90000"/>
              </a:lnSpc>
              <a:spcBef>
                <a:spcPts val="0"/>
              </a:spcBef>
              <a:spcAft>
                <a:spcPts val="0"/>
              </a:spcAft>
              <a:buChar char="•"/>
              <a:defRPr/>
            </a:pPr>
            <a:r>
              <a:rPr lang="de-DE" sz="1000" b="0" i="0" u="none" strike="noStrike" cap="none" spc="0" dirty="0">
                <a:solidFill>
                  <a:schemeClr val="dk1"/>
                </a:solidFill>
                <a:latin typeface="Arial"/>
                <a:ea typeface="Arial"/>
                <a:cs typeface="Arial"/>
              </a:rPr>
              <a:t>Fachsprache</a:t>
            </a:r>
            <a:endParaRPr lang="de-DE" sz="1000" dirty="0"/>
          </a:p>
          <a:p>
            <a:pPr marL="114300" lvl="1" indent="-114300" algn="l" defTabSz="622299">
              <a:lnSpc>
                <a:spcPct val="90000"/>
              </a:lnSpc>
              <a:spcBef>
                <a:spcPts val="0"/>
              </a:spcBef>
              <a:spcAft>
                <a:spcPts val="0"/>
              </a:spcAft>
              <a:buChar char="•"/>
              <a:defRPr/>
            </a:pPr>
            <a:r>
              <a:rPr lang="de-DE" sz="1000" b="0" i="0" u="none" strike="noStrike" cap="none" spc="0" dirty="0">
                <a:solidFill>
                  <a:schemeClr val="dk1"/>
                </a:solidFill>
                <a:latin typeface="Arial"/>
                <a:ea typeface="Arial"/>
                <a:cs typeface="Arial"/>
              </a:rPr>
              <a:t>Passung zur Lerngrupp</a:t>
            </a:r>
            <a:endParaRPr lang="de-DE" sz="1000"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30</a:t>
            </a:fld>
            <a:endParaRPr lang="de-DE"/>
          </a:p>
        </p:txBody>
      </p:sp>
    </p:spTree>
    <p:extLst>
      <p:ext uri="{BB962C8B-B14F-4D97-AF65-F5344CB8AC3E}">
        <p14:creationId xmlns:p14="http://schemas.microsoft.com/office/powerpoint/2010/main" val="31883488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Redezeit: ca. 1 Minute</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31</a:t>
            </a:fld>
            <a:endParaRPr lang="de-DE"/>
          </a:p>
        </p:txBody>
      </p:sp>
    </p:spTree>
    <p:extLst>
      <p:ext uri="{BB962C8B-B14F-4D97-AF65-F5344CB8AC3E}">
        <p14:creationId xmlns:p14="http://schemas.microsoft.com/office/powerpoint/2010/main" val="21106778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457200" marR="0" lvl="0" indent="-228600" algn="l" defTabSz="914400">
              <a:lnSpc>
                <a:spcPct val="100000"/>
              </a:lnSpc>
              <a:spcBef>
                <a:spcPts val="0"/>
              </a:spcBef>
              <a:spcAft>
                <a:spcPts val="0"/>
              </a:spcAft>
              <a:buClr>
                <a:srgbClr val="000000"/>
              </a:buClr>
              <a:buSzPts val="1400"/>
              <a:buFont typeface="Arial"/>
              <a:buNone/>
              <a:defRPr/>
            </a:pPr>
            <a:r>
              <a:rPr lang="de-DE" dirty="0">
                <a:highlight>
                  <a:srgbClr val="FFFF00"/>
                </a:highlight>
              </a:rPr>
              <a:t>Redezeit: ca. 1 Minute 30 Sekunden. </a:t>
            </a:r>
          </a:p>
          <a:p>
            <a:pPr marL="457200" marR="0" lvl="0" indent="-228600" algn="l" defTabSz="914400">
              <a:lnSpc>
                <a:spcPct val="100000"/>
              </a:lnSpc>
              <a:spcBef>
                <a:spcPts val="0"/>
              </a:spcBef>
              <a:spcAft>
                <a:spcPts val="0"/>
              </a:spcAft>
              <a:buClr>
                <a:srgbClr val="000000"/>
              </a:buClr>
              <a:buSzPts val="1400"/>
              <a:buFont typeface="Arial"/>
              <a:buNone/>
              <a:defRPr/>
            </a:pPr>
            <a:endParaRPr lang="de-DE" dirty="0">
              <a:highlight>
                <a:srgbClr val="FFFF00"/>
              </a:highlight>
            </a:endParaRPr>
          </a:p>
          <a:p>
            <a:pPr marL="457200" marR="0" lvl="0" indent="-228600" algn="l" defTabSz="914400">
              <a:lnSpc>
                <a:spcPct val="100000"/>
              </a:lnSpc>
              <a:spcBef>
                <a:spcPts val="0"/>
              </a:spcBef>
              <a:spcAft>
                <a:spcPts val="0"/>
              </a:spcAft>
              <a:buClr>
                <a:srgbClr val="000000"/>
              </a:buClr>
              <a:buSzPts val="1400"/>
              <a:buFont typeface="Arial"/>
              <a:buNone/>
              <a:defRPr/>
            </a:pPr>
            <a:r>
              <a:rPr lang="de-DE" dirty="0">
                <a:highlight>
                  <a:srgbClr val="FFFF00"/>
                </a:highlight>
              </a:rPr>
              <a:t>vgl. auch </a:t>
            </a:r>
            <a:r>
              <a:rPr lang="de-DE" u="sng" dirty="0">
                <a:solidFill>
                  <a:schemeClr val="hlink"/>
                </a:solidFill>
                <a:highlight>
                  <a:srgbClr val="FFFF00"/>
                </a:highlight>
                <a:hlinkClick r:id="rId3" tooltip="https://doi.org/10.3389/feduc.2024.1386075"/>
              </a:rPr>
              <a:t>https://doi.org/10.3389/feduc.2024.1386075</a:t>
            </a:r>
            <a:endParaRPr lang="de-DE" dirty="0"/>
          </a:p>
          <a:p>
            <a:pPr>
              <a:defRPr/>
            </a:pP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32</a:t>
            </a:fld>
            <a:endParaRPr lang="de-DE"/>
          </a:p>
        </p:txBody>
      </p:sp>
    </p:spTree>
    <p:extLst>
      <p:ext uri="{BB962C8B-B14F-4D97-AF65-F5344CB8AC3E}">
        <p14:creationId xmlns:p14="http://schemas.microsoft.com/office/powerpoint/2010/main" val="2329866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Wir haben vor und nach der Veranstaltung erhoben</a:t>
            </a:r>
          </a:p>
        </p:txBody>
      </p:sp>
      <p:sp>
        <p:nvSpPr>
          <p:cNvPr id="4" name="Foliennummernplatzhalter 3"/>
          <p:cNvSpPr>
            <a:spLocks noGrp="1"/>
          </p:cNvSpPr>
          <p:nvPr>
            <p:ph type="sldNum" sz="quarter" idx="5"/>
          </p:nvPr>
        </p:nvSpPr>
        <p:spPr/>
        <p:txBody>
          <a:bodyPr/>
          <a:lstStyle/>
          <a:p>
            <a:fld id="{456EA2B8-489A-2D46-9FF2-809674614F4E}" type="slidenum">
              <a:rPr lang="de-DE" smtClean="0"/>
              <a:t>35</a:t>
            </a:fld>
            <a:endParaRPr lang="de-DE"/>
          </a:p>
        </p:txBody>
      </p:sp>
    </p:spTree>
    <p:extLst>
      <p:ext uri="{BB962C8B-B14F-4D97-AF65-F5344CB8AC3E}">
        <p14:creationId xmlns:p14="http://schemas.microsoft.com/office/powerpoint/2010/main" val="5876150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42</a:t>
            </a:fld>
            <a:endParaRPr lang="de-DE"/>
          </a:p>
        </p:txBody>
      </p:sp>
    </p:spTree>
    <p:extLst>
      <p:ext uri="{BB962C8B-B14F-4D97-AF65-F5344CB8AC3E}">
        <p14:creationId xmlns:p14="http://schemas.microsoft.com/office/powerpoint/2010/main" val="2407048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spcBef>
                <a:spcPts val="800"/>
              </a:spcBef>
              <a:buFont typeface="Arial"/>
              <a:buChar char="•"/>
              <a:defRPr/>
            </a:pPr>
            <a:r>
              <a:rPr lang="de-DE" sz="1200" dirty="0">
                <a:latin typeface="Kantumruy Pro (Textkörper)"/>
              </a:rPr>
              <a:t>Begrüßung &amp;  Was ist (generative) KI? (15 Min) (09:45 – 10:00)</a:t>
            </a:r>
          </a:p>
          <a:p>
            <a:pPr marL="285750" indent="-285750">
              <a:spcBef>
                <a:spcPts val="800"/>
              </a:spcBef>
              <a:buFont typeface="Arial"/>
              <a:buChar char="•"/>
              <a:defRPr/>
            </a:pPr>
            <a:r>
              <a:rPr lang="de-DE" sz="1200" dirty="0" err="1">
                <a:latin typeface="Kantumruy Pro (Textkörper)"/>
              </a:rPr>
              <a:t>fobizz</a:t>
            </a:r>
            <a:r>
              <a:rPr lang="de-DE" sz="1200" dirty="0">
                <a:latin typeface="Kantumruy Pro (Textkörper)"/>
              </a:rPr>
              <a:t>-KI-Assistenz  (5Min) (10:00</a:t>
            </a:r>
            <a:r>
              <a:rPr lang="de-DE" sz="1200" baseline="0" dirty="0">
                <a:latin typeface="Kantumruy Pro (Textkörper)"/>
              </a:rPr>
              <a:t> – 10:05)</a:t>
            </a:r>
            <a:endParaRPr lang="de-DE" dirty="0"/>
          </a:p>
          <a:p>
            <a:pPr marL="285750" indent="-285750">
              <a:spcBef>
                <a:spcPts val="800"/>
              </a:spcBef>
              <a:buFont typeface="Arial"/>
              <a:buChar char="•"/>
              <a:defRPr/>
            </a:pPr>
            <a:r>
              <a:rPr lang="de-DE" sz="1200" b="1" dirty="0">
                <a:latin typeface="Kantumruy Pro (Textkörper)"/>
              </a:rPr>
              <a:t>Arbeitsphase 1: Mathematiklernen mit KI – Schüler*innenperspektive (20</a:t>
            </a:r>
            <a:r>
              <a:rPr lang="de-DE" sz="1200" b="1" baseline="0" dirty="0">
                <a:latin typeface="Kantumruy Pro (Textkörper)"/>
              </a:rPr>
              <a:t> Min) (10:05 – 10:25)</a:t>
            </a:r>
            <a:endParaRPr lang="de-DE" dirty="0"/>
          </a:p>
          <a:p>
            <a:pPr marL="285750" indent="-285750">
              <a:spcBef>
                <a:spcPts val="800"/>
              </a:spcBef>
              <a:buFont typeface="Arial"/>
              <a:buChar char="•"/>
              <a:defRPr/>
            </a:pPr>
            <a:r>
              <a:rPr lang="de-DE" sz="1200" b="0" i="0" u="none" strike="noStrike" cap="none" spc="0" dirty="0">
                <a:solidFill>
                  <a:srgbClr val="000000"/>
                </a:solidFill>
                <a:latin typeface="Kantumruy Pro (Textkörper)"/>
              </a:rPr>
              <a:t>Diskussion und Fragen (5 Min)</a:t>
            </a:r>
            <a:r>
              <a:rPr lang="de-DE" sz="1200" b="0" i="0" u="none" strike="noStrike" cap="none" spc="0" baseline="0" dirty="0">
                <a:solidFill>
                  <a:srgbClr val="000000"/>
                </a:solidFill>
                <a:latin typeface="Kantumruy Pro (Textkörper)"/>
              </a:rPr>
              <a:t> (10:25 – 10:30)</a:t>
            </a:r>
          </a:p>
          <a:p>
            <a:pPr marL="285750" marR="0" lvl="0" indent="-285750" algn="l" defTabSz="914400" eaLnBrk="1" fontAlgn="auto" latinLnBrk="0" hangingPunct="1">
              <a:lnSpc>
                <a:spcPct val="100000"/>
              </a:lnSpc>
              <a:spcBef>
                <a:spcPts val="800"/>
              </a:spcBef>
              <a:spcAft>
                <a:spcPts val="0"/>
              </a:spcAft>
              <a:buClr>
                <a:srgbClr val="000000"/>
              </a:buClr>
              <a:buSzPts val="1400"/>
              <a:buFont typeface="Arial"/>
              <a:buChar char="•"/>
              <a:tabLst/>
              <a:defRPr/>
            </a:pPr>
            <a:r>
              <a:rPr lang="de-DE" sz="1200" b="0" i="0" u="none" strike="noStrike" cap="none" spc="0" dirty="0">
                <a:solidFill>
                  <a:srgbClr val="000000"/>
                </a:solidFill>
                <a:latin typeface="Kantumruy Pro (Textkörper)"/>
              </a:rPr>
              <a:t>Mathematikdidaktische Forschungsperspektiven (5 Min) (10:30 – 10:35)</a:t>
            </a:r>
            <a:r>
              <a:rPr lang="de-DE" sz="1200" b="0" i="0" u="none" strike="noStrike" cap="none" spc="0" baseline="0" dirty="0">
                <a:solidFill>
                  <a:srgbClr val="000000"/>
                </a:solidFill>
                <a:latin typeface="Kantumruy Pro (Textkörper)"/>
              </a:rPr>
              <a:t> </a:t>
            </a:r>
            <a:endParaRPr lang="de-DE" sz="1200" b="0" i="0" u="none" strike="noStrike" cap="none" spc="0" dirty="0">
              <a:solidFill>
                <a:srgbClr val="000000"/>
              </a:solidFill>
              <a:latin typeface="Kantumruy Pro (Textkörper)"/>
            </a:endParaRPr>
          </a:p>
          <a:p>
            <a:pPr marL="285750" indent="-285750">
              <a:spcBef>
                <a:spcPts val="800"/>
              </a:spcBef>
              <a:buFont typeface="Arial"/>
              <a:buChar char="•"/>
              <a:defRPr/>
            </a:pPr>
            <a:r>
              <a:rPr lang="de-DE" sz="1200" b="0" i="0" u="none" strike="noStrike" cap="none" spc="0" dirty="0">
                <a:solidFill>
                  <a:srgbClr val="000000"/>
                </a:solidFill>
                <a:latin typeface="Kantumruy Pro (Textkörper)"/>
              </a:rPr>
              <a:t>Rechtliche Grundlagen (10</a:t>
            </a:r>
            <a:r>
              <a:rPr lang="de-DE" sz="1200" b="0" i="0" u="none" strike="noStrike" cap="none" spc="0" baseline="0" dirty="0">
                <a:solidFill>
                  <a:srgbClr val="000000"/>
                </a:solidFill>
                <a:latin typeface="Kantumruy Pro (Textkörper)"/>
              </a:rPr>
              <a:t> Min</a:t>
            </a:r>
            <a:r>
              <a:rPr lang="de-DE" sz="1200" b="0" i="0" u="none" strike="noStrike" cap="none" spc="0" dirty="0">
                <a:solidFill>
                  <a:srgbClr val="000000"/>
                </a:solidFill>
                <a:latin typeface="Kantumruy Pro (Textkörper)"/>
              </a:rPr>
              <a:t>) (10:35 – 10:45)</a:t>
            </a:r>
            <a:endParaRPr lang="de-DE" sz="1200" b="0" i="0" u="none" strike="noStrike" cap="none" spc="0" dirty="0">
              <a:solidFill>
                <a:srgbClr val="000000"/>
              </a:solidFill>
              <a:latin typeface="Kantumruy Pro (Textkörper)"/>
              <a:cs typeface="Times New Roman"/>
            </a:endParaRPr>
          </a:p>
          <a:p>
            <a:pPr marL="285750" indent="-285750">
              <a:spcBef>
                <a:spcPts val="800"/>
              </a:spcBef>
              <a:buFont typeface="Arial"/>
              <a:buChar char="•"/>
              <a:defRPr/>
            </a:pPr>
            <a:r>
              <a:rPr lang="de-DE" sz="1200" b="1" dirty="0">
                <a:latin typeface="Kantumruy Pro (Textkörper)"/>
              </a:rPr>
              <a:t>Arbeitsphase 2: Mathematikdidaktisch handeln mit KI –Lehrkräfteperspektive (20 Min) (10:45 – 11:05)</a:t>
            </a:r>
            <a:endParaRPr lang="de-DE" dirty="0"/>
          </a:p>
          <a:p>
            <a:pPr marL="285750" indent="-285750">
              <a:spcBef>
                <a:spcPts val="800"/>
              </a:spcBef>
              <a:buFont typeface="Arial"/>
              <a:buChar char="•"/>
              <a:defRPr/>
            </a:pPr>
            <a:r>
              <a:rPr lang="de-DE" sz="1200" dirty="0">
                <a:latin typeface="Kantumruy Pro (Textkörper)"/>
              </a:rPr>
              <a:t>Diskussion und Fragen (5 Min) (11:05-11:10)</a:t>
            </a:r>
          </a:p>
          <a:p>
            <a:pPr marL="285750" indent="-285750">
              <a:spcBef>
                <a:spcPts val="800"/>
              </a:spcBef>
              <a:buFont typeface="Arial"/>
              <a:buChar char="•"/>
              <a:defRPr/>
            </a:pPr>
            <a:r>
              <a:rPr lang="de-DE" sz="1200" dirty="0">
                <a:latin typeface="Kantumruy Pro (Textkörper)"/>
              </a:rPr>
              <a:t>Evaluation (10 Min) (11:10- 11:15)</a:t>
            </a: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4</a:t>
            </a:fld>
            <a:endParaRPr lang="de-DE"/>
          </a:p>
        </p:txBody>
      </p:sp>
    </p:spTree>
    <p:extLst>
      <p:ext uri="{BB962C8B-B14F-4D97-AF65-F5344CB8AC3E}">
        <p14:creationId xmlns:p14="http://schemas.microsoft.com/office/powerpoint/2010/main" val="1765340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Ich</a:t>
            </a:r>
            <a:r>
              <a:rPr lang="de-DE" baseline="0" dirty="0"/>
              <a:t> konnte die Tabelle nicht als Tabelle selber kopieren, da so die Formatierung der Tabelle verloren geht</a:t>
            </a:r>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5</a:t>
            </a:fld>
            <a:endParaRPr lang="de-DE"/>
          </a:p>
        </p:txBody>
      </p:sp>
    </p:spTree>
    <p:extLst>
      <p:ext uri="{BB962C8B-B14F-4D97-AF65-F5344CB8AC3E}">
        <p14:creationId xmlns:p14="http://schemas.microsoft.com/office/powerpoint/2010/main" val="2382404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Darauf hinweisen, dass insbesondere die Arbeitsmaterialien aus der ersten </a:t>
            </a:r>
            <a:r>
              <a:rPr lang="de-DE" dirty="0" err="1"/>
              <a:t>arbeitsphase</a:t>
            </a:r>
            <a:r>
              <a:rPr lang="de-DE" dirty="0"/>
              <a:t> so auch im Regelunterricht eingesetzt </a:t>
            </a:r>
            <a:r>
              <a:rPr lang="de-DE" dirty="0" err="1"/>
              <a:t>weden</a:t>
            </a:r>
            <a:r>
              <a:rPr lang="de-DE" dirty="0"/>
              <a:t> sollen. </a:t>
            </a:r>
          </a:p>
        </p:txBody>
      </p:sp>
      <p:sp>
        <p:nvSpPr>
          <p:cNvPr id="4" name="Foliennummernplatzhalter 3"/>
          <p:cNvSpPr>
            <a:spLocks noGrp="1"/>
          </p:cNvSpPr>
          <p:nvPr>
            <p:ph type="sldNum" sz="quarter" idx="10"/>
          </p:nvPr>
        </p:nvSpPr>
        <p:spPr/>
        <p:txBody>
          <a:bodyPr/>
          <a:lstStyle/>
          <a:p>
            <a:fld id="{456EA2B8-489A-2D46-9FF2-809674614F4E}" type="slidenum">
              <a:rPr lang="de-DE" smtClean="0"/>
              <a:t>6</a:t>
            </a:fld>
            <a:endParaRPr lang="de-DE"/>
          </a:p>
        </p:txBody>
      </p:sp>
    </p:spTree>
    <p:extLst>
      <p:ext uri="{BB962C8B-B14F-4D97-AF65-F5344CB8AC3E}">
        <p14:creationId xmlns:p14="http://schemas.microsoft.com/office/powerpoint/2010/main" val="173778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zunächst an Beispielen verdeutlichen, was generativ &amp; künstlich bedeutet. Anschließend auf Schwierigkeit einer Definition von Intelligenz eingehen und als eine Fragen nach Eigenschaften definieren. Hier sollte deutlich  werden, dass KI-Systeme diese Eigenschaften zum großen Teil nicht besitzen. </a:t>
            </a:r>
          </a:p>
        </p:txBody>
      </p:sp>
      <p:sp>
        <p:nvSpPr>
          <p:cNvPr id="4" name="Foliennummernplatzhalter 3"/>
          <p:cNvSpPr>
            <a:spLocks noGrp="1"/>
          </p:cNvSpPr>
          <p:nvPr>
            <p:ph type="sldNum" sz="quarter" idx="10"/>
          </p:nvPr>
        </p:nvSpPr>
        <p:spPr/>
        <p:txBody>
          <a:bodyPr/>
          <a:lstStyle/>
          <a:p>
            <a:fld id="{456EA2B8-489A-2D46-9FF2-809674614F4E}" type="slidenum">
              <a:rPr lang="de-DE" smtClean="0"/>
              <a:t>7</a:t>
            </a:fld>
            <a:endParaRPr lang="de-DE"/>
          </a:p>
        </p:txBody>
      </p:sp>
    </p:spTree>
    <p:extLst>
      <p:ext uri="{BB962C8B-B14F-4D97-AF65-F5344CB8AC3E}">
        <p14:creationId xmlns:p14="http://schemas.microsoft.com/office/powerpoint/2010/main" val="827081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err="1"/>
              <a:t>Nächtes</a:t>
            </a:r>
            <a:r>
              <a:rPr lang="de-DE" dirty="0"/>
              <a:t> Wort muss erraten werden.</a:t>
            </a:r>
          </a:p>
          <a:p>
            <a:pPr>
              <a:defRPr/>
            </a:pPr>
            <a:endParaRPr lang="de-DE" dirty="0"/>
          </a:p>
          <a:p>
            <a:pPr>
              <a:defRPr/>
            </a:pPr>
            <a:r>
              <a:rPr lang="de-DE" dirty="0"/>
              <a:t>Dafür wird der Satz in Tokens aufgeteilt, hier Wörter</a:t>
            </a:r>
          </a:p>
          <a:p>
            <a:pPr>
              <a:defRPr/>
            </a:pPr>
            <a:endParaRPr lang="de-DE" dirty="0"/>
          </a:p>
          <a:p>
            <a:pPr>
              <a:defRPr/>
            </a:pPr>
            <a:r>
              <a:rPr lang="de-DE" dirty="0"/>
              <a:t>Jedem Token wird ein sehr großer Vektor </a:t>
            </a:r>
            <a:r>
              <a:rPr lang="de-DE" dirty="0" err="1"/>
              <a:t>zurgeordnet</a:t>
            </a:r>
            <a:r>
              <a:rPr lang="de-DE" dirty="0"/>
              <a:t>, der Informationen zu diesem </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8</a:t>
            </a:fld>
            <a:endParaRPr lang="de-DE"/>
          </a:p>
        </p:txBody>
      </p:sp>
    </p:spTree>
    <p:extLst>
      <p:ext uri="{BB962C8B-B14F-4D97-AF65-F5344CB8AC3E}">
        <p14:creationId xmlns:p14="http://schemas.microsoft.com/office/powerpoint/2010/main" val="1043380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9</a:t>
            </a:fld>
            <a:endParaRPr lang="de-DE"/>
          </a:p>
        </p:txBody>
      </p:sp>
    </p:spTree>
    <p:extLst>
      <p:ext uri="{BB962C8B-B14F-4D97-AF65-F5344CB8AC3E}">
        <p14:creationId xmlns:p14="http://schemas.microsoft.com/office/powerpoint/2010/main" val="20308917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Erprobung von Arbeitsmaterial 1 mit Datenschutzkonformen Chatbot in Ihrem Bundesland</a:t>
            </a:r>
          </a:p>
        </p:txBody>
      </p:sp>
      <p:sp>
        <p:nvSpPr>
          <p:cNvPr id="4" name="Foliennummernplatzhalter 3"/>
          <p:cNvSpPr>
            <a:spLocks noGrp="1"/>
          </p:cNvSpPr>
          <p:nvPr>
            <p:ph type="sldNum" sz="quarter" idx="5"/>
          </p:nvPr>
        </p:nvSpPr>
        <p:spPr/>
        <p:txBody>
          <a:bodyPr/>
          <a:lstStyle/>
          <a:p>
            <a:fld id="{456EA2B8-489A-2D46-9FF2-809674614F4E}" type="slidenum">
              <a:rPr lang="de-DE" smtClean="0"/>
              <a:t>13</a:t>
            </a:fld>
            <a:endParaRPr lang="de-DE"/>
          </a:p>
        </p:txBody>
      </p:sp>
    </p:spTree>
    <p:extLst>
      <p:ext uri="{BB962C8B-B14F-4D97-AF65-F5344CB8AC3E}">
        <p14:creationId xmlns:p14="http://schemas.microsoft.com/office/powerpoint/2010/main" val="254503042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3.svg"/><Relationship Id="rId9" Type="http://schemas.openxmlformats.org/officeDocument/2006/relationships/image" Target="../media/image9.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descr="Ein Bild, das Grün enthält.&#10;&#10;Automatisch generierte Beschreibung">
            <a:extLst>
              <a:ext uri="{FF2B5EF4-FFF2-40B4-BE49-F238E27FC236}">
                <a16:creationId xmlns:a16="http://schemas.microsoft.com/office/drawing/2014/main" id="{F3D2CEA3-64CE-2588-1FB5-2EC412C707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77" cy="5428499"/>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dirty="0"/>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Text</a:t>
            </a:r>
          </a:p>
        </p:txBody>
      </p:sp>
      <p:pic>
        <p:nvPicPr>
          <p:cNvPr id="9" name="Grafik 8">
            <a:extLst>
              <a:ext uri="{FF2B5EF4-FFF2-40B4-BE49-F238E27FC236}">
                <a16:creationId xmlns:a16="http://schemas.microsoft.com/office/drawing/2014/main" id="{962C3097-8BA0-7F74-8541-11E122506A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47162" y="572792"/>
            <a:ext cx="2455864" cy="567830"/>
          </a:xfrm>
          <a:prstGeom prst="rect">
            <a:avLst/>
          </a:prstGeom>
        </p:spPr>
      </p:pic>
      <p:pic>
        <p:nvPicPr>
          <p:cNvPr id="11" name="Grafik 10">
            <a:extLst>
              <a:ext uri="{FF2B5EF4-FFF2-40B4-BE49-F238E27FC236}">
                <a16:creationId xmlns:a16="http://schemas.microsoft.com/office/drawing/2014/main" id="{075656A4-E39E-B854-8149-7B1EB5CA370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60110" y="5848979"/>
            <a:ext cx="2661721" cy="527852"/>
          </a:xfrm>
          <a:prstGeom prst="rect">
            <a:avLst/>
          </a:prstGeom>
        </p:spPr>
      </p:pic>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525583" y="5949499"/>
            <a:ext cx="1662867" cy="373677"/>
          </a:xfrm>
          <a:prstGeom prst="rect">
            <a:avLst/>
          </a:prstGeom>
        </p:spPr>
      </p:pic>
      <p:pic>
        <p:nvPicPr>
          <p:cNvPr id="10" name="Grafik 9"/>
          <p:cNvPicPr/>
          <p:nvPr userDrawn="1"/>
        </p:nvPicPr>
        <p:blipFill>
          <a:blip r:embed="rId9" cstate="hqprint">
            <a:extLst>
              <a:ext uri="{28A0092B-C50C-407E-A947-70E740481C1C}">
                <a14:useLocalDpi xmlns:a14="http://schemas.microsoft.com/office/drawing/2010/main" val="0"/>
              </a:ext>
            </a:extLst>
          </a:blip>
          <a:srcRect/>
          <a:stretch>
            <a:fillRect/>
          </a:stretch>
        </p:blipFill>
        <p:spPr bwMode="auto">
          <a:xfrm>
            <a:off x="4229116" y="5771091"/>
            <a:ext cx="1915206" cy="703804"/>
          </a:xfrm>
          <a:prstGeom prst="rect">
            <a:avLst/>
          </a:prstGeom>
          <a:noFill/>
          <a:ln>
            <a:noFill/>
          </a:ln>
        </p:spPr>
      </p:pic>
      <p:pic>
        <p:nvPicPr>
          <p:cNvPr id="4" name="Grafik 3"/>
          <p:cNvPicPr>
            <a:picLocks noChangeAspect="1"/>
          </p:cNvPicPr>
          <p:nvPr userDrawn="1"/>
        </p:nvPicPr>
        <p:blipFill>
          <a:blip r:embed="rId10" cstate="hqprint">
            <a:extLst>
              <a:ext uri="{28A0092B-C50C-407E-A947-70E740481C1C}">
                <a14:useLocalDpi xmlns:a14="http://schemas.microsoft.com/office/drawing/2010/main" val="0"/>
              </a:ext>
            </a:extLst>
          </a:blip>
          <a:stretch>
            <a:fillRect/>
          </a:stretch>
        </p:blipFill>
        <p:spPr>
          <a:xfrm>
            <a:off x="9868916" y="5660948"/>
            <a:ext cx="1763760" cy="950777"/>
          </a:xfrm>
          <a:prstGeom prst="rect">
            <a:avLst/>
          </a:prstGeom>
        </p:spPr>
      </p:pic>
    </p:spTree>
    <p:extLst>
      <p:ext uri="{BB962C8B-B14F-4D97-AF65-F5344CB8AC3E}">
        <p14:creationId xmlns:p14="http://schemas.microsoft.com/office/powerpoint/2010/main" val="1112863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309002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690475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75730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dirty="0"/>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65591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3" name="Fußzeilenplatzhalter 2">
            <a:extLst>
              <a:ext uri="{FF2B5EF4-FFF2-40B4-BE49-F238E27FC236}">
                <a16:creationId xmlns:a16="http://schemas.microsoft.com/office/drawing/2014/main" id="{C46B98F4-B2AC-58B9-6AC5-E93F89BA518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21178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sv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EFB55DA-881E-44BF-18B7-CD0A95DAC5E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12192000" cy="1438659"/>
          </a:xfrm>
          <a:prstGeom prst="rect">
            <a:avLst/>
          </a:prstGeom>
        </p:spPr>
      </p:pic>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7494311" cy="707944"/>
          </a:xfrm>
          <a:prstGeom prst="rect">
            <a:avLst/>
          </a:prstGeom>
        </p:spPr>
        <p:txBody>
          <a:bodyPr vert="horz" lIns="0" tIns="0" rIns="0" bIns="0" rtlCol="0" anchor="t" anchorCtr="0">
            <a:noAutofit/>
          </a:bodyPr>
          <a:lstStyle/>
          <a:p>
            <a:r>
              <a:rPr lang="de-DE" dirty="0"/>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fld id="{04332C04-FA70-43ED-87F9-402E2825CCBB}" type="datetimeFigureOut">
              <a:rPr lang="de-DE" smtClean="0"/>
              <a:pPr/>
              <a:t>02.10.2025</a:t>
            </a:fld>
            <a:endParaRPr lang="de-DE" dirty="0"/>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endParaRPr lang="de-DE"/>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dirty="0"/>
          </a:p>
        </p:txBody>
      </p:sp>
      <p:pic>
        <p:nvPicPr>
          <p:cNvPr id="10" name="Grafik 9">
            <a:extLst>
              <a:ext uri="{FF2B5EF4-FFF2-40B4-BE49-F238E27FC236}">
                <a16:creationId xmlns:a16="http://schemas.microsoft.com/office/drawing/2014/main" id="{8FE8EE6C-FCF8-D71B-88C1-2315CE26407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9047162" y="572792"/>
            <a:ext cx="2455864" cy="567830"/>
          </a:xfrm>
          <a:prstGeom prst="rect">
            <a:avLst/>
          </a:prstGeom>
        </p:spPr>
      </p:pic>
    </p:spTree>
    <p:extLst>
      <p:ext uri="{BB962C8B-B14F-4D97-AF65-F5344CB8AC3E}">
        <p14:creationId xmlns:p14="http://schemas.microsoft.com/office/powerpoint/2010/main" val="138727698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66" r:id="rId5"/>
    <p:sldLayoutId id="2147483667" r:id="rId6"/>
  </p:sldLayoutIdLst>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userDrawn="1">
          <p15:clr>
            <a:srgbClr val="F26B43"/>
          </p15:clr>
        </p15:guide>
        <p15:guide id="2" pos="3840" userDrawn="1">
          <p15:clr>
            <a:srgbClr val="F26B43"/>
          </p15:clr>
        </p15:guide>
        <p15:guide id="3" pos="837" userDrawn="1">
          <p15:clr>
            <a:srgbClr val="F26B43"/>
          </p15:clr>
        </p15:guide>
        <p15:guide id="4" pos="6841" userDrawn="1">
          <p15:clr>
            <a:srgbClr val="F26B43"/>
          </p15:clr>
        </p15:guide>
        <p15:guide id="5" orient="horz" pos="390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18/10/relationships/comments" Target="../comments/modernComment_101_C70D873D.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wjZofJX0v4M" TargetMode="External"/><Relationship Id="rId2" Type="http://schemas.openxmlformats.org/officeDocument/2006/relationships/hyperlink" Target="https://www.youtube.com/watch?v=LPZh9BOjkQs" TargetMode="External"/><Relationship Id="rId1" Type="http://schemas.openxmlformats.org/officeDocument/2006/relationships/slideLayout" Target="../slideLayouts/slideLayout2.xml"/><Relationship Id="rId4" Type="http://schemas.openxmlformats.org/officeDocument/2006/relationships/hyperlink" Target="https://www.youtube.com/watch?v=68G3tOWiDt4"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pixabay.com/de/illustrations/visitenkarte-vertrag-vorstellung-1019948/" TargetMode="Externa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s://d4mint.de/" TargetMode="Externa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creativecommons.org/licenses/by/4.0/legalcode.de"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zeit.de/2025/22/ki-generierte-bilder-kunst-politik-gefahren"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0.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0.png"/><Relationship Id="rId4" Type="http://schemas.openxmlformats.org/officeDocument/2006/relationships/image" Target="../media/image130.pn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hyperlink" Target="https://pixabay.com/de/illustrations/ring-goldene-muster-dekoration-3514289/"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3B8B3D-8DEE-10DA-79EC-496E41B7FB46}"/>
              </a:ext>
            </a:extLst>
          </p:cNvPr>
          <p:cNvSpPr>
            <a:spLocks noGrp="1"/>
          </p:cNvSpPr>
          <p:nvPr>
            <p:ph type="ctrTitle"/>
          </p:nvPr>
        </p:nvSpPr>
        <p:spPr/>
        <p:txBody>
          <a:bodyPr/>
          <a:lstStyle/>
          <a:p>
            <a:r>
              <a:rPr lang="de-DE" dirty="0"/>
              <a:t>Titel </a:t>
            </a:r>
            <a:r>
              <a:rPr lang="de-DE" dirty="0">
                <a:solidFill>
                  <a:schemeClr val="accent6"/>
                </a:solidFill>
              </a:rPr>
              <a:t>„</a:t>
            </a:r>
            <a:r>
              <a:rPr lang="de-DE" b="0" i="0" dirty="0">
                <a:solidFill>
                  <a:schemeClr val="accent6"/>
                </a:solidFill>
                <a:effectLst/>
              </a:rPr>
              <a:t>Generative KI – Innovationspotenzial und Herausforderungen für den Mathematikunterricht“</a:t>
            </a:r>
            <a:endParaRPr lang="de-DE" dirty="0">
              <a:solidFill>
                <a:schemeClr val="accent6"/>
              </a:solidFill>
            </a:endParaRPr>
          </a:p>
        </p:txBody>
      </p:sp>
      <p:sp>
        <p:nvSpPr>
          <p:cNvPr id="3" name="Untertitel 2">
            <a:extLst>
              <a:ext uri="{FF2B5EF4-FFF2-40B4-BE49-F238E27FC236}">
                <a16:creationId xmlns:a16="http://schemas.microsoft.com/office/drawing/2014/main" id="{4CB63A08-3A40-A234-579E-96E045F9B7EF}"/>
              </a:ext>
            </a:extLst>
          </p:cNvPr>
          <p:cNvSpPr>
            <a:spLocks noGrp="1"/>
          </p:cNvSpPr>
          <p:nvPr>
            <p:ph type="subTitle" idx="1"/>
          </p:nvPr>
        </p:nvSpPr>
        <p:spPr>
          <a:xfrm>
            <a:off x="1328737" y="1637011"/>
            <a:ext cx="1173831" cy="550007"/>
          </a:xfrm>
        </p:spPr>
        <p:txBody>
          <a:bodyPr/>
          <a:lstStyle/>
          <a:p>
            <a:r>
              <a:rPr lang="de-DE" dirty="0"/>
              <a:t>Mathematik</a:t>
            </a:r>
          </a:p>
        </p:txBody>
      </p:sp>
      <p:sp>
        <p:nvSpPr>
          <p:cNvPr id="5" name="Textfeld 4">
            <a:extLst>
              <a:ext uri="{FF2B5EF4-FFF2-40B4-BE49-F238E27FC236}">
                <a16:creationId xmlns:a16="http://schemas.microsoft.com/office/drawing/2014/main" id="{4094492D-BE9C-85DC-EE28-CCD6005BE3C7}"/>
              </a:ext>
            </a:extLst>
          </p:cNvPr>
          <p:cNvSpPr txBox="1"/>
          <p:nvPr/>
        </p:nvSpPr>
        <p:spPr>
          <a:xfrm>
            <a:off x="1351722" y="5963478"/>
            <a:ext cx="184731" cy="369332"/>
          </a:xfrm>
          <a:prstGeom prst="rect">
            <a:avLst/>
          </a:prstGeom>
          <a:noFill/>
        </p:spPr>
        <p:txBody>
          <a:bodyPr wrap="none" rtlCol="0">
            <a:spAutoFit/>
          </a:bodyPr>
          <a:lstStyle/>
          <a:p>
            <a:endParaRPr lang="de-DE" dirty="0"/>
          </a:p>
        </p:txBody>
      </p:sp>
      <p:sp>
        <p:nvSpPr>
          <p:cNvPr id="6" name="Textfeld 5">
            <a:extLst>
              <a:ext uri="{FF2B5EF4-FFF2-40B4-BE49-F238E27FC236}">
                <a16:creationId xmlns:a16="http://schemas.microsoft.com/office/drawing/2014/main" id="{A70FF310-759F-012A-7796-9E863B9745E1}"/>
              </a:ext>
            </a:extLst>
          </p:cNvPr>
          <p:cNvSpPr txBox="1"/>
          <p:nvPr/>
        </p:nvSpPr>
        <p:spPr>
          <a:xfrm>
            <a:off x="616226" y="6162261"/>
            <a:ext cx="184731" cy="369332"/>
          </a:xfrm>
          <a:prstGeom prst="rect">
            <a:avLst/>
          </a:prstGeom>
          <a:noFill/>
        </p:spPr>
        <p:txBody>
          <a:bodyPr wrap="none" rtlCol="0">
            <a:spAutoFit/>
          </a:bodyPr>
          <a:lstStyle/>
          <a:p>
            <a:endParaRPr lang="de-DE" dirty="0"/>
          </a:p>
        </p:txBody>
      </p:sp>
      <p:pic>
        <p:nvPicPr>
          <p:cNvPr id="7" name="Grafik 6">
            <a:extLst>
              <a:ext uri="{FF2B5EF4-FFF2-40B4-BE49-F238E27FC236}">
                <a16:creationId xmlns:a16="http://schemas.microsoft.com/office/drawing/2014/main" id="{DC6A3983-1F49-45EF-852E-DB0528AF0C25}"/>
              </a:ext>
            </a:extLst>
          </p:cNvPr>
          <p:cNvPicPr/>
          <p:nvPr/>
        </p:nvPicPr>
        <p:blipFill>
          <a:blip r:embed="rId4" cstate="hqprint">
            <a:extLst>
              <a:ext uri="{28A0092B-C50C-407E-A947-70E740481C1C}">
                <a14:useLocalDpi xmlns:a14="http://schemas.microsoft.com/office/drawing/2010/main" val="0"/>
              </a:ext>
            </a:extLst>
          </a:blip>
          <a:stretch>
            <a:fillRect/>
          </a:stretch>
        </p:blipFill>
        <p:spPr>
          <a:xfrm>
            <a:off x="4363279" y="5869829"/>
            <a:ext cx="1930651" cy="584863"/>
          </a:xfrm>
          <a:prstGeom prst="rect">
            <a:avLst/>
          </a:prstGeom>
        </p:spPr>
      </p:pic>
    </p:spTree>
    <p:extLst>
      <p:ext uri="{BB962C8B-B14F-4D97-AF65-F5344CB8AC3E}">
        <p14:creationId xmlns:p14="http://schemas.microsoft.com/office/powerpoint/2010/main" val="3339552573"/>
      </p:ext>
    </p:extLst>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Textplatzhalter 2"/>
          <p:cNvSpPr txBox="1">
            <a:spLocks/>
          </p:cNvSpPr>
          <p:nvPr/>
        </p:nvSpPr>
        <p:spPr bwMode="auto">
          <a:xfrm>
            <a:off x="1606861" y="1516881"/>
            <a:ext cx="2055733" cy="411171"/>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1" i="0" u="none" strike="noStrike" kern="0" cap="none" spc="23" normalizeH="0" baseline="0" noProof="0">
                <a:ln>
                  <a:noFill/>
                </a:ln>
                <a:solidFill>
                  <a:sysClr val="windowText" lastClr="000000"/>
                </a:solidFill>
                <a:effectLst/>
                <a:uLnTx/>
                <a:uFillTx/>
                <a:latin typeface="Kantumruy Pro"/>
                <a:cs typeface="Arial"/>
              </a:rPr>
              <a:t>„Halluzinationen“</a:t>
            </a: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platzhalter 2"/>
          <p:cNvSpPr txBox="1"/>
          <p:nvPr/>
        </p:nvSpPr>
        <p:spPr bwMode="auto">
          <a:xfrm>
            <a:off x="7240660" y="1516879"/>
            <a:ext cx="2975134" cy="922809"/>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b="1" kern="0" dirty="0">
                <a:solidFill>
                  <a:prstClr val="black"/>
                </a:solidFill>
                <a:cs typeface="Arial"/>
              </a:rPr>
              <a:t>Es ist nicht (intendierte) Aufgabe von generativer KI, zu rechnen und Mathematik zu betreiben.</a:t>
            </a:r>
            <a:endParaRPr kern="0" dirty="0">
              <a:solidFill>
                <a:prstClr val="black"/>
              </a:solidFill>
              <a:cs typeface="Arial"/>
            </a:endParaRPr>
          </a:p>
        </p:txBody>
      </p:sp>
      <p:sp>
        <p:nvSpPr>
          <p:cNvPr id="5" name="Textplatzhalter 2"/>
          <p:cNvSpPr txBox="1"/>
          <p:nvPr/>
        </p:nvSpPr>
        <p:spPr bwMode="auto">
          <a:xfrm>
            <a:off x="4341647" y="1516879"/>
            <a:ext cx="2561987" cy="411171"/>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b="1" kern="0" dirty="0">
                <a:solidFill>
                  <a:prstClr val="black"/>
                </a:solidFill>
                <a:cs typeface="Arial"/>
              </a:rPr>
              <a:t>Entwicklung von </a:t>
            </a:r>
            <a:r>
              <a:rPr lang="de-DE" b="1" kern="0" dirty="0" err="1">
                <a:solidFill>
                  <a:prstClr val="black"/>
                </a:solidFill>
                <a:cs typeface="Arial"/>
              </a:rPr>
              <a:t>Biases</a:t>
            </a:r>
            <a:r>
              <a:rPr lang="de-DE" b="1" kern="0" dirty="0">
                <a:solidFill>
                  <a:prstClr val="black"/>
                </a:solidFill>
                <a:cs typeface="Arial"/>
              </a:rPr>
              <a:t> </a:t>
            </a:r>
            <a:endParaRPr kern="0" dirty="0">
              <a:solidFill>
                <a:prstClr val="black"/>
              </a:solidFill>
              <a:cs typeface="Arial"/>
            </a:endParaRPr>
          </a:p>
        </p:txBody>
      </p:sp>
      <p:sp>
        <p:nvSpPr>
          <p:cNvPr id="6" name="Textplatzhalter 2"/>
          <p:cNvSpPr txBox="1"/>
          <p:nvPr/>
        </p:nvSpPr>
        <p:spPr bwMode="auto">
          <a:xfrm>
            <a:off x="1620721" y="2747431"/>
            <a:ext cx="2246233" cy="210312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Erfinden von Fake News oder (falschen) Fakten, Quellen &amp; Daten</a:t>
            </a:r>
            <a:endParaRPr kern="0" dirty="0">
              <a:solidFill>
                <a:prstClr val="black"/>
              </a:solidFill>
              <a:cs typeface="Arial"/>
            </a:endParaRPr>
          </a:p>
        </p:txBody>
      </p:sp>
      <p:sp>
        <p:nvSpPr>
          <p:cNvPr id="7" name="Textplatzhalter 2"/>
          <p:cNvSpPr txBox="1"/>
          <p:nvPr/>
        </p:nvSpPr>
        <p:spPr bwMode="auto">
          <a:xfrm>
            <a:off x="4140553" y="2768538"/>
            <a:ext cx="2561987" cy="210312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Algorithmen können […] vorhandene Vorurteile aufzeigen und verstärken oder sogar neue Vorurteile schaffen, indem den verzerrten Datensätzen Glauben geschenkt wird.</a:t>
            </a:r>
            <a:endParaRPr kern="0" dirty="0">
              <a:solidFill>
                <a:prstClr val="black"/>
              </a:solidFill>
              <a:cs typeface="Arial"/>
            </a:endParaRPr>
          </a:p>
        </p:txBody>
      </p:sp>
      <p:sp>
        <p:nvSpPr>
          <p:cNvPr id="8" name="Textfeld 7"/>
          <p:cNvSpPr txBox="1"/>
          <p:nvPr/>
        </p:nvSpPr>
        <p:spPr bwMode="auto">
          <a:xfrm>
            <a:off x="8124089" y="6276103"/>
            <a:ext cx="2133600" cy="369332"/>
          </a:xfrm>
          <a:prstGeom prst="rect">
            <a:avLst/>
          </a:prstGeom>
          <a:noFill/>
        </p:spPr>
        <p:txBody>
          <a:bodyPr wrap="square" rtlCol="0">
            <a:spAutoFit/>
          </a:bodyPr>
          <a:lstStyle/>
          <a:p>
            <a:pPr>
              <a:buClr>
                <a:srgbClr val="000000"/>
              </a:buClr>
              <a:buFont typeface="Arial"/>
              <a:buNone/>
              <a:defRPr/>
            </a:pPr>
            <a:r>
              <a:rPr lang="de-DE" sz="600" i="1" kern="0" dirty="0">
                <a:solidFill>
                  <a:srgbClr val="000000"/>
                </a:solidFill>
                <a:latin typeface="Arial"/>
                <a:cs typeface="Arial"/>
              </a:rPr>
              <a:t>Vgl. z.B. Lanquillon &amp; Schacht 2023, S. 6</a:t>
            </a:r>
            <a:br>
              <a:rPr lang="de-DE" sz="600" i="1" kern="0" dirty="0">
                <a:solidFill>
                  <a:srgbClr val="000000"/>
                </a:solidFill>
                <a:latin typeface="Arial"/>
                <a:cs typeface="Arial"/>
              </a:rPr>
            </a:br>
            <a:r>
              <a:rPr lang="de-DE" sz="600" i="1" kern="0" dirty="0">
                <a:solidFill>
                  <a:srgbClr val="000000"/>
                </a:solidFill>
                <a:latin typeface="Arial"/>
                <a:cs typeface="Arial"/>
              </a:rPr>
              <a:t>oder Wistuba et al (Im Druck), Platz &amp; </a:t>
            </a:r>
            <a:r>
              <a:rPr lang="de-DE" sz="600" i="1" kern="0" dirty="0" err="1">
                <a:solidFill>
                  <a:srgbClr val="000000"/>
                </a:solidFill>
                <a:latin typeface="Arial"/>
                <a:cs typeface="Arial"/>
              </a:rPr>
              <a:t>Pote</a:t>
            </a:r>
            <a:r>
              <a:rPr lang="de-DE" sz="600" i="1" kern="0" dirty="0">
                <a:solidFill>
                  <a:srgbClr val="000000"/>
                </a:solidFill>
                <a:latin typeface="Arial"/>
                <a:cs typeface="Arial"/>
              </a:rPr>
              <a:t> (2025), S. 7</a:t>
            </a:r>
          </a:p>
          <a:p>
            <a:pPr>
              <a:buClr>
                <a:srgbClr val="000000"/>
              </a:buClr>
              <a:buFont typeface="Arial"/>
              <a:buNone/>
              <a:defRPr/>
            </a:pPr>
            <a:r>
              <a:rPr lang="de-DE" sz="600" i="1" kern="0" dirty="0">
                <a:solidFill>
                  <a:srgbClr val="000000"/>
                </a:solidFill>
                <a:latin typeface="Arial"/>
                <a:cs typeface="Arial"/>
              </a:rPr>
              <a:t> </a:t>
            </a:r>
            <a:endParaRPr sz="1400" kern="0" dirty="0">
              <a:solidFill>
                <a:srgbClr val="000000"/>
              </a:solidFill>
              <a:latin typeface="Arial"/>
              <a:cs typeface="Arial"/>
            </a:endParaRPr>
          </a:p>
        </p:txBody>
      </p:sp>
      <p:sp>
        <p:nvSpPr>
          <p:cNvPr id="9" name="Textplatzhalter 2">
            <a:extLst>
              <a:ext uri="{FF2B5EF4-FFF2-40B4-BE49-F238E27FC236}">
                <a16:creationId xmlns:a16="http://schemas.microsoft.com/office/drawing/2014/main" id="{B367725D-A996-4978-B10D-4ABD506EE3D3}"/>
              </a:ext>
            </a:extLst>
          </p:cNvPr>
          <p:cNvSpPr txBox="1"/>
          <p:nvPr/>
        </p:nvSpPr>
        <p:spPr bwMode="auto">
          <a:xfrm>
            <a:off x="1329178" y="5714430"/>
            <a:ext cx="6537989" cy="626304"/>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 mangelnde Nachhaltigkeit, Abhängigkeit, Verlust menschlicher Kreativität, Fragen nach Datenschutz, Arbeitsbedingungen…</a:t>
            </a:r>
          </a:p>
          <a:p>
            <a:pPr>
              <a:defRPr/>
            </a:pPr>
            <a:endParaRPr kern="0" dirty="0">
              <a:solidFill>
                <a:prstClr val="black"/>
              </a:solidFill>
              <a:cs typeface="Arial"/>
            </a:endParaRPr>
          </a:p>
        </p:txBody>
      </p:sp>
      <p:pic>
        <p:nvPicPr>
          <p:cNvPr id="10" name="Grafik 9">
            <a:extLst>
              <a:ext uri="{FF2B5EF4-FFF2-40B4-BE49-F238E27FC236}">
                <a16:creationId xmlns:a16="http://schemas.microsoft.com/office/drawing/2014/main" id="{1F5C9D2B-A27D-4FAE-9C2C-7123E61B9803}"/>
              </a:ext>
            </a:extLst>
          </p:cNvPr>
          <p:cNvPicPr>
            <a:picLocks noChangeAspect="1"/>
          </p:cNvPicPr>
          <p:nvPr/>
        </p:nvPicPr>
        <p:blipFill>
          <a:blip r:embed="rId2"/>
          <a:stretch>
            <a:fillRect/>
          </a:stretch>
        </p:blipFill>
        <p:spPr bwMode="auto">
          <a:xfrm>
            <a:off x="6990000" y="3487692"/>
            <a:ext cx="3081615" cy="1138561"/>
          </a:xfrm>
          <a:prstGeom prst="rect">
            <a:avLst/>
          </a:prstGeom>
        </p:spPr>
      </p:pic>
      <p:sp>
        <p:nvSpPr>
          <p:cNvPr id="11" name="Textfeld 10">
            <a:extLst>
              <a:ext uri="{FF2B5EF4-FFF2-40B4-BE49-F238E27FC236}">
                <a16:creationId xmlns:a16="http://schemas.microsoft.com/office/drawing/2014/main" id="{2A406E47-99EB-45AD-B39A-5063065E82B5}"/>
              </a:ext>
            </a:extLst>
          </p:cNvPr>
          <p:cNvSpPr txBox="1"/>
          <p:nvPr/>
        </p:nvSpPr>
        <p:spPr>
          <a:xfrm>
            <a:off x="1329179" y="374136"/>
            <a:ext cx="7694506" cy="1200329"/>
          </a:xfrm>
          <a:prstGeom prst="rect">
            <a:avLst/>
          </a:prstGeom>
          <a:noFill/>
        </p:spPr>
        <p:txBody>
          <a:bodyPr wrap="square" rtlCol="0">
            <a:spAutoFit/>
          </a:bodyPr>
          <a:lstStyle/>
          <a:p>
            <a:r>
              <a:rPr lang="de-DE" sz="3600" dirty="0">
                <a:solidFill>
                  <a:schemeClr val="bg2"/>
                </a:solidFill>
              </a:rPr>
              <a:t>Welche Gefahren ergeben sich daraus?</a:t>
            </a:r>
          </a:p>
        </p:txBody>
      </p:sp>
    </p:spTree>
    <p:extLst>
      <p:ext uri="{BB962C8B-B14F-4D97-AF65-F5344CB8AC3E}">
        <p14:creationId xmlns:p14="http://schemas.microsoft.com/office/powerpoint/2010/main" val="49679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3" name="Textplatzhalter 2"/>
          <p:cNvSpPr txBox="1">
            <a:spLocks/>
          </p:cNvSpPr>
          <p:nvPr/>
        </p:nvSpPr>
        <p:spPr bwMode="auto">
          <a:xfrm>
            <a:off x="1329178" y="1945195"/>
            <a:ext cx="7561659" cy="3456384"/>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 Large Language Models explained briefly”</a:t>
            </a:r>
            <a:br>
              <a:rPr kumimoji="0" lang="de-DE" sz="1800" b="0" i="0" u="none" strike="noStrike" kern="0" cap="none" spc="23" normalizeH="0" baseline="0" noProof="0">
                <a:ln>
                  <a:noFill/>
                </a:ln>
                <a:solidFill>
                  <a:sysClr val="windowText" lastClr="000000"/>
                </a:solidFill>
                <a:effectLst/>
                <a:uLnTx/>
                <a:uFillTx/>
                <a:latin typeface="Kantumruy Pro"/>
                <a:cs typeface="Arial"/>
              </a:rPr>
            </a:br>
            <a:r>
              <a:rPr kumimoji="0" lang="de-DE" sz="1800" b="0" i="0" u="none" strike="noStrike" kern="0" cap="none" spc="23" normalizeH="0" baseline="0" noProof="0">
                <a:ln>
                  <a:noFill/>
                </a:ln>
                <a:solidFill>
                  <a:sysClr val="windowText" lastClr="000000"/>
                </a:solidFill>
                <a:effectLst/>
                <a:uLnTx/>
                <a:uFillTx/>
                <a:latin typeface="Kantumruy Pro"/>
                <a:cs typeface="Arial"/>
              </a:rPr>
              <a:t>Kurz und anschaulich: </a:t>
            </a:r>
            <a:r>
              <a:rPr kumimoji="0" lang="de-DE" sz="1800" b="0" i="0" u="sng" strike="noStrike" kern="0" cap="none" spc="23" normalizeH="0" baseline="0" noProof="0">
                <a:ln>
                  <a:noFill/>
                </a:ln>
                <a:solidFill>
                  <a:sysClr val="windowText" lastClr="000000"/>
                </a:solidFill>
                <a:effectLst/>
                <a:uLnTx/>
                <a:uFillTx/>
                <a:latin typeface="Kantumruy Pro"/>
                <a:cs typeface="Arial"/>
                <a:hlinkClick r:id="rId2" tooltip="https://www.youtube.com/watch?v=LPZh9BOjkQs"/>
              </a:rPr>
              <a:t>https://www.youtube.com/watch?v=LPZh9BOjkQs</a:t>
            </a:r>
            <a:r>
              <a:rPr kumimoji="0" lang="de-DE" sz="1800" b="0" i="0" u="none" strike="noStrike" kern="0" cap="none" spc="23" normalizeH="0" baseline="0" noProof="0">
                <a:ln>
                  <a:noFill/>
                </a:ln>
                <a:solidFill>
                  <a:sysClr val="windowText" lastClr="000000"/>
                </a:solidFill>
                <a:effectLst/>
                <a:uLnTx/>
                <a:uFillTx/>
                <a:latin typeface="Kantumruy Pro"/>
                <a:cs typeface="Arial"/>
              </a:rPr>
              <a:t> </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„Aber was ist ein GPT? Visuelle Einführung in Transformers“ </a:t>
            </a:r>
            <a:br>
              <a:rPr kumimoji="0" lang="de-DE" sz="1800" b="0" i="0" u="none" strike="noStrike" kern="0" cap="none" spc="23" normalizeH="0" baseline="0" noProof="0">
                <a:ln>
                  <a:noFill/>
                </a:ln>
                <a:solidFill>
                  <a:sysClr val="windowText" lastClr="000000"/>
                </a:solidFill>
                <a:effectLst/>
                <a:uLnTx/>
                <a:uFillTx/>
                <a:latin typeface="Kantumruy Pro"/>
                <a:cs typeface="Arial"/>
              </a:rPr>
            </a:br>
            <a:r>
              <a:rPr kumimoji="0" lang="de-DE" sz="1800" b="0" i="0" u="none" strike="noStrike" kern="0" cap="none" spc="23" normalizeH="0" baseline="0" noProof="0">
                <a:ln>
                  <a:noFill/>
                </a:ln>
                <a:solidFill>
                  <a:sysClr val="windowText" lastClr="000000"/>
                </a:solidFill>
                <a:effectLst/>
                <a:uLnTx/>
                <a:uFillTx/>
                <a:latin typeface="Kantumruy Pro"/>
                <a:cs typeface="Arial"/>
              </a:rPr>
              <a:t>Anschaulich aber länger und komplexer: </a:t>
            </a:r>
            <a:r>
              <a:rPr kumimoji="0" lang="de-DE" sz="1800" b="0" i="0" u="sng" strike="noStrike" kern="0" cap="none" spc="23" normalizeH="0" baseline="0" noProof="0">
                <a:ln>
                  <a:noFill/>
                </a:ln>
                <a:solidFill>
                  <a:sysClr val="windowText" lastClr="000000"/>
                </a:solidFill>
                <a:effectLst/>
                <a:uLnTx/>
                <a:uFillTx/>
                <a:latin typeface="Kantumruy Pro"/>
                <a:cs typeface="Arial"/>
                <a:hlinkClick r:id="rId3" tooltip="https://www.youtube.com/watch?v=wjZofJX0v4M"/>
              </a:rPr>
              <a:t>https://www.youtube.com/watch?v=wjZofJX0v4M</a:t>
            </a:r>
            <a:r>
              <a:rPr kumimoji="0" lang="de-DE" sz="1800" b="0" i="0" u="none" strike="noStrike" kern="0" cap="none" spc="23" normalizeH="0" baseline="0" noProof="0">
                <a:ln>
                  <a:noFill/>
                </a:ln>
                <a:solidFill>
                  <a:sysClr val="windowText" lastClr="000000"/>
                </a:solidFill>
                <a:effectLst/>
                <a:uLnTx/>
                <a:uFillTx/>
                <a:latin typeface="Kantumruy Pro"/>
                <a:cs typeface="Arial"/>
              </a:rPr>
              <a:t> </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ChatGPT als „Stochastischer Papagei“ (Empfehlung von Brüggemann 2023 zur Einführung der Funktionsweise von ChatGPT): „Wir würfeln Wörter! So funtkioniert ChatGPT!“</a:t>
            </a:r>
            <a:br>
              <a:rPr kumimoji="0" lang="de-DE" sz="1800" b="0" i="0" u="none" strike="noStrike" kern="0" cap="none" spc="23" normalizeH="0" baseline="0" noProof="0">
                <a:ln>
                  <a:noFill/>
                </a:ln>
                <a:solidFill>
                  <a:sysClr val="windowText" lastClr="000000"/>
                </a:solidFill>
                <a:effectLst/>
                <a:uLnTx/>
                <a:uFillTx/>
                <a:latin typeface="Kantumruy Pro"/>
                <a:cs typeface="Arial"/>
              </a:rPr>
            </a:br>
            <a:r>
              <a:rPr kumimoji="0" lang="de-DE" sz="1800" b="0" i="0" u="none" strike="noStrike" kern="0" cap="none" spc="23" normalizeH="0" baseline="0" noProof="0">
                <a:ln>
                  <a:noFill/>
                </a:ln>
                <a:solidFill>
                  <a:sysClr val="windowText" lastClr="000000"/>
                </a:solidFill>
                <a:effectLst/>
                <a:uLnTx/>
                <a:uFillTx/>
                <a:latin typeface="Kantumruy Pro"/>
                <a:cs typeface="Arial"/>
              </a:rPr>
              <a:t> </a:t>
            </a:r>
            <a:r>
              <a:rPr kumimoji="0" lang="de-DE" sz="1800" b="0" i="0" u="sng" strike="noStrike" kern="0" cap="none" spc="23" normalizeH="0" baseline="0" noProof="0">
                <a:ln>
                  <a:noFill/>
                </a:ln>
                <a:solidFill>
                  <a:sysClr val="windowText" lastClr="000000"/>
                </a:solidFill>
                <a:effectLst/>
                <a:uLnTx/>
                <a:uFillTx/>
                <a:latin typeface="Kantumruy Pro"/>
                <a:cs typeface="Arial"/>
                <a:hlinkClick r:id="rId4" tooltip="https://www.youtube.com/watch?v=68G3tOWiDt4"/>
              </a:rPr>
              <a:t>https://www.youtube.com/watch?v=68G3tOWiDt4</a:t>
            </a:r>
            <a:r>
              <a:rPr kumimoji="0" lang="de-DE" sz="1800" b="0" i="0" u="none" strike="noStrike" kern="0" cap="none" spc="23" normalizeH="0" baseline="0" noProof="0">
                <a:ln>
                  <a:noFill/>
                </a:ln>
                <a:solidFill>
                  <a:sysClr val="windowText" lastClr="000000"/>
                </a:solidFill>
                <a:effectLst/>
                <a:uLnTx/>
                <a:uFillTx/>
                <a:latin typeface="Kantumruy Pro"/>
                <a:cs typeface="Arial"/>
              </a:rPr>
              <a:t> </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a:t>
            </a: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4280018" cy="646331"/>
          </a:xfrm>
          <a:prstGeom prst="rect">
            <a:avLst/>
          </a:prstGeom>
          <a:noFill/>
        </p:spPr>
        <p:txBody>
          <a:bodyPr wrap="none" rtlCol="0">
            <a:spAutoFit/>
          </a:bodyPr>
          <a:lstStyle/>
          <a:p>
            <a:r>
              <a:rPr lang="de-DE" sz="3600" dirty="0">
                <a:solidFill>
                  <a:schemeClr val="bg2"/>
                </a:solidFill>
              </a:rPr>
              <a:t>Videoempfehlungen</a:t>
            </a:r>
          </a:p>
        </p:txBody>
      </p:sp>
    </p:spTree>
    <p:extLst>
      <p:ext uri="{BB962C8B-B14F-4D97-AF65-F5344CB8AC3E}">
        <p14:creationId xmlns:p14="http://schemas.microsoft.com/office/powerpoint/2010/main" val="4143252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pic>
        <p:nvPicPr>
          <p:cNvPr id="3" name="Grafik 2"/>
          <p:cNvPicPr>
            <a:picLocks noChangeAspect="1"/>
          </p:cNvPicPr>
          <p:nvPr/>
        </p:nvPicPr>
        <p:blipFill>
          <a:blip r:embed="rId2"/>
          <a:stretch/>
        </p:blipFill>
        <p:spPr bwMode="auto">
          <a:xfrm>
            <a:off x="1329178" y="2503684"/>
            <a:ext cx="2501530" cy="2475741"/>
          </a:xfrm>
          <a:prstGeom prst="rect">
            <a:avLst/>
          </a:prstGeom>
        </p:spPr>
      </p:pic>
      <p:pic>
        <p:nvPicPr>
          <p:cNvPr id="4" name="Grafik 3"/>
          <p:cNvPicPr>
            <a:picLocks noChangeAspect="1"/>
          </p:cNvPicPr>
          <p:nvPr/>
        </p:nvPicPr>
        <p:blipFill>
          <a:blip r:embed="rId3"/>
          <a:stretch/>
        </p:blipFill>
        <p:spPr bwMode="auto">
          <a:xfrm>
            <a:off x="2218366" y="4171089"/>
            <a:ext cx="2475391" cy="2287968"/>
          </a:xfrm>
          <a:prstGeom prst="rect">
            <a:avLst/>
          </a:prstGeom>
        </p:spPr>
      </p:pic>
      <p:pic>
        <p:nvPicPr>
          <p:cNvPr id="5" name="Grafik 4"/>
          <p:cNvPicPr>
            <a:picLocks noChangeAspect="1"/>
          </p:cNvPicPr>
          <p:nvPr/>
        </p:nvPicPr>
        <p:blipFill>
          <a:blip r:embed="rId4"/>
          <a:stretch/>
        </p:blipFill>
        <p:spPr bwMode="auto">
          <a:xfrm>
            <a:off x="4903244" y="3340688"/>
            <a:ext cx="2446319" cy="2589799"/>
          </a:xfrm>
          <a:prstGeom prst="rect">
            <a:avLst/>
          </a:prstGeom>
        </p:spPr>
      </p:pic>
      <p:pic>
        <p:nvPicPr>
          <p:cNvPr id="6" name="Grafik 5"/>
          <p:cNvPicPr>
            <a:picLocks noChangeAspect="1"/>
          </p:cNvPicPr>
          <p:nvPr/>
        </p:nvPicPr>
        <p:blipFill>
          <a:blip r:embed="rId5"/>
          <a:stretch/>
        </p:blipFill>
        <p:spPr bwMode="auto">
          <a:xfrm>
            <a:off x="7701007" y="3169295"/>
            <a:ext cx="2451908" cy="2761191"/>
          </a:xfrm>
          <a:prstGeom prst="rect">
            <a:avLst/>
          </a:prstGeom>
        </p:spPr>
      </p:pic>
      <p:sp>
        <p:nvSpPr>
          <p:cNvPr id="7" name="Textfeld 6"/>
          <p:cNvSpPr txBox="1"/>
          <p:nvPr/>
        </p:nvSpPr>
        <p:spPr bwMode="auto">
          <a:xfrm>
            <a:off x="1451978" y="1945195"/>
            <a:ext cx="2179571" cy="518519"/>
          </a:xfrm>
          <a:prstGeom prst="rect">
            <a:avLst/>
          </a:prstGeom>
          <a:noFill/>
        </p:spPr>
        <p:txBody>
          <a:bodyPr vertOverflow="overflow" horzOverflow="overflow" vert="horz" wrap="none" lIns="91440" tIns="45720" rIns="91440" bIns="45720" numCol="1" spcCol="0" rtlCol="0" fromWordArt="0" anchor="t" anchorCtr="0" forceAA="0" compatLnSpc="0">
            <a:spAutoFit/>
          </a:bodyPr>
          <a:lstStyle/>
          <a:p>
            <a:pPr>
              <a:buClr>
                <a:srgbClr val="000000"/>
              </a:buClr>
              <a:buFont typeface="Arial"/>
              <a:buNone/>
              <a:defRPr/>
            </a:pPr>
            <a:r>
              <a:rPr sz="1400" kern="0">
                <a:solidFill>
                  <a:srgbClr val="000000"/>
                </a:solidFill>
                <a:latin typeface="Arial"/>
                <a:cs typeface="Arial"/>
              </a:rPr>
              <a:t>Didaktischer Kommentar,</a:t>
            </a:r>
            <a:br>
              <a:rPr sz="1400" kern="0">
                <a:solidFill>
                  <a:srgbClr val="000000"/>
                </a:solidFill>
                <a:latin typeface="Arial"/>
                <a:cs typeface="Arial"/>
              </a:rPr>
            </a:br>
            <a:r>
              <a:rPr sz="1400" kern="0">
                <a:solidFill>
                  <a:srgbClr val="000000"/>
                </a:solidFill>
                <a:latin typeface="Arial"/>
                <a:cs typeface="Arial"/>
              </a:rPr>
              <a:t> Verlaufsplan &amp; Lernziele</a:t>
            </a:r>
          </a:p>
        </p:txBody>
      </p:sp>
      <p:sp>
        <p:nvSpPr>
          <p:cNvPr id="8" name="Textfeld 7"/>
          <p:cNvSpPr txBox="1"/>
          <p:nvPr/>
        </p:nvSpPr>
        <p:spPr bwMode="auto">
          <a:xfrm>
            <a:off x="4986811" y="1945195"/>
            <a:ext cx="2229671" cy="518519"/>
          </a:xfrm>
          <a:prstGeom prst="rect">
            <a:avLst/>
          </a:prstGeom>
          <a:noFill/>
        </p:spPr>
        <p:txBody>
          <a:bodyPr vertOverflow="overflow" horzOverflow="overflow" vert="horz" wrap="none" lIns="91440" tIns="45720" rIns="91440" bIns="45720" numCol="1" spcCol="0" rtlCol="0" fromWordArt="0" anchor="t" anchorCtr="0" forceAA="0" compatLnSpc="0">
            <a:spAutoFit/>
          </a:bodyPr>
          <a:lstStyle/>
          <a:p>
            <a:pPr>
              <a:buClr>
                <a:srgbClr val="000000"/>
              </a:buClr>
              <a:buFont typeface="Arial"/>
              <a:buNone/>
              <a:defRPr/>
            </a:pPr>
            <a:r>
              <a:rPr sz="1400" kern="0">
                <a:solidFill>
                  <a:srgbClr val="000000"/>
                </a:solidFill>
                <a:latin typeface="Arial"/>
                <a:cs typeface="Arial"/>
              </a:rPr>
              <a:t>Hauptteil:</a:t>
            </a:r>
            <a:br>
              <a:rPr sz="1400" kern="0">
                <a:solidFill>
                  <a:srgbClr val="000000"/>
                </a:solidFill>
                <a:latin typeface="Arial"/>
                <a:cs typeface="Arial"/>
              </a:rPr>
            </a:br>
            <a:r>
              <a:rPr sz="1400" kern="0">
                <a:solidFill>
                  <a:srgbClr val="000000"/>
                </a:solidFill>
                <a:latin typeface="Arial"/>
                <a:cs typeface="Arial"/>
              </a:rPr>
              <a:t>10 Aufgaben an ChatGPT</a:t>
            </a:r>
          </a:p>
        </p:txBody>
      </p:sp>
      <p:sp>
        <p:nvSpPr>
          <p:cNvPr id="9" name="Textfeld 8"/>
          <p:cNvSpPr txBox="1"/>
          <p:nvPr/>
        </p:nvSpPr>
        <p:spPr bwMode="auto">
          <a:xfrm>
            <a:off x="7972802" y="1945195"/>
            <a:ext cx="1982859" cy="518519"/>
          </a:xfrm>
          <a:prstGeom prst="rect">
            <a:avLst/>
          </a:prstGeom>
          <a:noFill/>
        </p:spPr>
        <p:txBody>
          <a:bodyPr vertOverflow="overflow" horzOverflow="overflow" vert="horz" wrap="none" lIns="91440" tIns="45720" rIns="91440" bIns="45720" numCol="1" spcCol="0" rtlCol="0" fromWordArt="0" anchor="t" anchorCtr="0" forceAA="0" compatLnSpc="0">
            <a:spAutoFit/>
          </a:bodyPr>
          <a:lstStyle/>
          <a:p>
            <a:pPr>
              <a:buClr>
                <a:srgbClr val="000000"/>
              </a:buClr>
              <a:buFont typeface="Arial"/>
              <a:buNone/>
              <a:defRPr/>
            </a:pPr>
            <a:r>
              <a:rPr sz="1400" kern="0" dirty="0" err="1">
                <a:solidFill>
                  <a:srgbClr val="000000"/>
                </a:solidFill>
                <a:latin typeface="Arial"/>
                <a:cs typeface="Arial"/>
              </a:rPr>
              <a:t>Beobachtungsbogen</a:t>
            </a:r>
            <a:r>
              <a:rPr sz="1400" kern="0" dirty="0">
                <a:solidFill>
                  <a:srgbClr val="000000"/>
                </a:solidFill>
                <a:latin typeface="Arial"/>
                <a:cs typeface="Arial"/>
              </a:rPr>
              <a:t> &amp;</a:t>
            </a:r>
            <a:br>
              <a:rPr sz="1400" kern="0" dirty="0">
                <a:solidFill>
                  <a:srgbClr val="000000"/>
                </a:solidFill>
                <a:latin typeface="Arial"/>
                <a:cs typeface="Arial"/>
              </a:rPr>
            </a:br>
            <a:r>
              <a:rPr sz="1400" kern="0" dirty="0" err="1">
                <a:solidFill>
                  <a:srgbClr val="000000"/>
                </a:solidFill>
                <a:latin typeface="Arial"/>
                <a:cs typeface="Arial"/>
              </a:rPr>
              <a:t>Eingabehilfen</a:t>
            </a:r>
            <a:endParaRPr sz="1400" kern="0" dirty="0">
              <a:solidFill>
                <a:srgbClr val="000000"/>
              </a:solidFill>
              <a:latin typeface="Arial"/>
              <a:cs typeface="Arial"/>
            </a:endParaRPr>
          </a:p>
        </p:txBody>
      </p:sp>
      <p:sp>
        <p:nvSpPr>
          <p:cNvPr id="10" name="Textfeld 9">
            <a:extLst>
              <a:ext uri="{FF2B5EF4-FFF2-40B4-BE49-F238E27FC236}">
                <a16:creationId xmlns:a16="http://schemas.microsoft.com/office/drawing/2014/main" id="{2A406E47-99EB-45AD-B39A-5063065E82B5}"/>
              </a:ext>
            </a:extLst>
          </p:cNvPr>
          <p:cNvSpPr txBox="1"/>
          <p:nvPr/>
        </p:nvSpPr>
        <p:spPr>
          <a:xfrm>
            <a:off x="1329178" y="374136"/>
            <a:ext cx="7622317" cy="1200329"/>
          </a:xfrm>
          <a:prstGeom prst="rect">
            <a:avLst/>
          </a:prstGeom>
          <a:noFill/>
        </p:spPr>
        <p:txBody>
          <a:bodyPr wrap="square" rtlCol="0">
            <a:spAutoFit/>
          </a:bodyPr>
          <a:lstStyle/>
          <a:p>
            <a:r>
              <a:rPr lang="de-DE" sz="2400" dirty="0">
                <a:solidFill>
                  <a:schemeClr val="bg2"/>
                </a:solidFill>
              </a:rPr>
              <a:t>Arbeitsphase 1: Generative KI kann nicht alles…oder doch?</a:t>
            </a:r>
          </a:p>
          <a:p>
            <a:r>
              <a:rPr lang="de-DE" sz="2400" dirty="0">
                <a:solidFill>
                  <a:schemeClr val="bg2"/>
                </a:solidFill>
              </a:rPr>
              <a:t>Aufbau des Arbeitsmaterial</a:t>
            </a:r>
          </a:p>
        </p:txBody>
      </p:sp>
    </p:spTree>
    <p:extLst>
      <p:ext uri="{BB962C8B-B14F-4D97-AF65-F5344CB8AC3E}">
        <p14:creationId xmlns:p14="http://schemas.microsoft.com/office/powerpoint/2010/main" val="1671669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6502678" cy="1138773"/>
          </a:xfrm>
          <a:prstGeom prst="rect">
            <a:avLst/>
          </a:prstGeom>
          <a:noFill/>
        </p:spPr>
        <p:txBody>
          <a:bodyPr wrap="none" rtlCol="0">
            <a:spAutoFit/>
          </a:bodyPr>
          <a:lstStyle/>
          <a:p>
            <a:r>
              <a:rPr lang="de-DE" sz="3600" dirty="0">
                <a:solidFill>
                  <a:schemeClr val="bg2"/>
                </a:solidFill>
              </a:rPr>
              <a:t>Schülerperspektive</a:t>
            </a:r>
          </a:p>
          <a:p>
            <a:r>
              <a:rPr lang="de-DE" sz="3200" dirty="0">
                <a:solidFill>
                  <a:schemeClr val="bg2"/>
                </a:solidFill>
              </a:rPr>
              <a:t>(Lehrkräfteperspektive folgt im 2. Teil)</a:t>
            </a:r>
          </a:p>
        </p:txBody>
      </p:sp>
    </p:spTree>
    <p:extLst>
      <p:ext uri="{BB962C8B-B14F-4D97-AF65-F5344CB8AC3E}">
        <p14:creationId xmlns:p14="http://schemas.microsoft.com/office/powerpoint/2010/main" val="25854412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7" name="Textplatzhalter 7"/>
          <p:cNvSpPr txBox="1">
            <a:spLocks/>
          </p:cNvSpPr>
          <p:nvPr/>
        </p:nvSpPr>
        <p:spPr bwMode="auto">
          <a:xfrm>
            <a:off x="1329178" y="1945195"/>
            <a:ext cx="7940413" cy="4806684"/>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Wie sind Sie mit den Aufgaben zurechtgekommen?</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Hat Sie etwas überrascht oder lief alles erwartungsgemäß?</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Könnten Sie sich vorstellen das Arbeitsmaterial so einzusetzen? Was brauchen Sie ggf.?</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800" b="0" i="0" u="none" strike="noStrike" kern="0" cap="none" spc="23" normalizeH="0" baseline="0" noProof="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800" b="0" i="0" u="none" strike="noStrike" kern="0" cap="none" spc="23" normalizeH="0" baseline="0" noProof="0">
                <a:ln>
                  <a:noFill/>
                </a:ln>
                <a:solidFill>
                  <a:sysClr val="windowText" lastClr="000000"/>
                </a:solidFill>
                <a:effectLst/>
                <a:uLnTx/>
                <a:uFillTx/>
                <a:latin typeface="Kantumruy Pro"/>
                <a:cs typeface="Arial"/>
              </a:rPr>
              <a:t>Beobachtungsbogen: Das konnte ChatGPT gut. </a:t>
            </a:r>
            <a:r>
              <a:rPr kumimoji="0" lang="de-DE" sz="1800" b="0" i="0" u="none" strike="noStrike" kern="0" cap="none" spc="22" normalizeH="0" baseline="0" noProof="0">
                <a:ln>
                  <a:noFill/>
                </a:ln>
                <a:solidFill>
                  <a:sysClr val="windowText" lastClr="000000"/>
                </a:solidFill>
                <a:effectLst/>
                <a:uLnTx/>
                <a:uFillTx/>
                <a:latin typeface="Kantumruy Pro"/>
                <a:cs typeface="Arial"/>
              </a:rPr>
              <a:t>Das konnte ChatGPT nicht so gut.</a:t>
            </a:r>
            <a:r>
              <a:rPr kumimoji="0" lang="de-DE" sz="1800" b="0" i="0" u="none" strike="noStrike" kern="0" cap="none" spc="22" normalizeH="0" baseline="0" noProof="0">
                <a:ln>
                  <a:noFill/>
                </a:ln>
                <a:solidFill>
                  <a:sysClr val="windowText" lastClr="000000"/>
                </a:solidFill>
                <a:effectLst/>
                <a:uLnTx/>
                <a:uFillTx/>
                <a:latin typeface="Kantumruy Pro"/>
                <a:ea typeface="Kantumruy Pro"/>
                <a:cs typeface="Kantumruy Pro"/>
              </a:rPr>
              <a:t> Das ist mir sonst noch aufgefallen/ Darauf achte ich in Zukunft.</a:t>
            </a:r>
            <a:endParaRPr kumimoji="0" lang="de-DE" sz="180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4903907" cy="646331"/>
          </a:xfrm>
          <a:prstGeom prst="rect">
            <a:avLst/>
          </a:prstGeom>
          <a:noFill/>
        </p:spPr>
        <p:txBody>
          <a:bodyPr wrap="none" rtlCol="0">
            <a:spAutoFit/>
          </a:bodyPr>
          <a:lstStyle/>
          <a:p>
            <a:r>
              <a:rPr lang="de-DE" sz="3600" dirty="0">
                <a:solidFill>
                  <a:schemeClr val="bg2"/>
                </a:solidFill>
              </a:rPr>
              <a:t>Reflexion &amp; Diskussion</a:t>
            </a:r>
          </a:p>
        </p:txBody>
      </p:sp>
    </p:spTree>
    <p:extLst>
      <p:ext uri="{BB962C8B-B14F-4D97-AF65-F5344CB8AC3E}">
        <p14:creationId xmlns:p14="http://schemas.microsoft.com/office/powerpoint/2010/main" val="497128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pic>
        <p:nvPicPr>
          <p:cNvPr id="3" name="Grafik 2"/>
          <p:cNvPicPr>
            <a:picLocks noChangeAspect="1"/>
          </p:cNvPicPr>
          <p:nvPr/>
        </p:nvPicPr>
        <p:blipFill>
          <a:blip r:embed="rId2"/>
          <a:stretch/>
        </p:blipFill>
        <p:spPr bwMode="auto">
          <a:xfrm>
            <a:off x="3769006" y="1660831"/>
            <a:ext cx="5111832" cy="4766310"/>
          </a:xfrm>
          <a:prstGeom prst="rect">
            <a:avLst/>
          </a:prstGeom>
        </p:spPr>
      </p:pic>
      <p:sp>
        <p:nvSpPr>
          <p:cNvPr id="4" name="Textfeld 3"/>
          <p:cNvSpPr txBox="1"/>
          <p:nvPr/>
        </p:nvSpPr>
        <p:spPr bwMode="auto">
          <a:xfrm>
            <a:off x="8426376" y="6550223"/>
            <a:ext cx="2436886" cy="307777"/>
          </a:xfrm>
          <a:prstGeom prst="rect">
            <a:avLst/>
          </a:prstGeom>
          <a:noFill/>
        </p:spPr>
        <p:txBody>
          <a:bodyPr wrap="none" rtlCol="0">
            <a:spAutoFit/>
          </a:bodyPr>
          <a:lstStyle/>
          <a:p>
            <a:pPr>
              <a:buClr>
                <a:srgbClr val="000000"/>
              </a:buClr>
              <a:buFont typeface="Arial"/>
              <a:buNone/>
              <a:defRPr/>
            </a:pPr>
            <a:r>
              <a:rPr lang="de-DE" sz="1400" kern="0">
                <a:solidFill>
                  <a:srgbClr val="000000"/>
                </a:solidFill>
                <a:latin typeface="Arial"/>
                <a:cs typeface="Arial"/>
              </a:rPr>
              <a:t>CC-BY-SA 4.0 Joscha Falck</a:t>
            </a:r>
            <a:endParaRPr sz="1400" kern="0">
              <a:solidFill>
                <a:srgbClr val="000000"/>
              </a:solidFill>
              <a:latin typeface="Arial"/>
              <a:cs typeface="Arial"/>
            </a:endParaRP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7551660" cy="1200329"/>
          </a:xfrm>
          <a:prstGeom prst="rect">
            <a:avLst/>
          </a:prstGeom>
          <a:noFill/>
        </p:spPr>
        <p:txBody>
          <a:bodyPr wrap="square" rtlCol="0">
            <a:spAutoFit/>
          </a:bodyPr>
          <a:lstStyle/>
          <a:p>
            <a:r>
              <a:rPr lang="de-DE" sz="3600" dirty="0">
                <a:solidFill>
                  <a:schemeClr val="bg2"/>
                </a:solidFill>
              </a:rPr>
              <a:t>Dimensionen von KI für den Unterricht</a:t>
            </a:r>
          </a:p>
        </p:txBody>
      </p:sp>
    </p:spTree>
    <p:extLst>
      <p:ext uri="{BB962C8B-B14F-4D97-AF65-F5344CB8AC3E}">
        <p14:creationId xmlns:p14="http://schemas.microsoft.com/office/powerpoint/2010/main" val="2096581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Datumsplatzhalter 3"/>
          <p:cNvSpPr txBox="1">
            <a:spLocks/>
          </p:cNvSpPr>
          <p:nvPr/>
        </p:nvSpPr>
        <p:spPr bwMode="auto">
          <a:xfrm>
            <a:off x="2193821" y="6709575"/>
            <a:ext cx="887633" cy="87388"/>
          </a:xfrm>
          <a:prstGeom prst="rect">
            <a:avLst/>
          </a:prstGeom>
        </p:spPr>
        <p:txBody>
          <a:bodyPr vert="horz" wrap="square" lIns="0" tIns="0" rIns="0" bIns="0" rtlCol="0" anchor="ctr">
            <a:noAutofit/>
          </a:bodyPr>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750" b="0" i="0" u="none" strike="noStrike" cap="none" spc="52">
                <a:solidFill>
                  <a:schemeClr val="tx1"/>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750" b="0" i="0" u="none" strike="noStrike" kern="0" cap="none" spc="52" normalizeH="0" baseline="0" noProof="0">
              <a:ln>
                <a:noFill/>
              </a:ln>
              <a:solidFill>
                <a:prstClr val="black"/>
              </a:solidFill>
              <a:effectLst/>
              <a:uLnTx/>
              <a:uFillTx/>
              <a:latin typeface="Arial"/>
              <a:cs typeface="Arial"/>
            </a:endParaRPr>
          </a:p>
        </p:txBody>
      </p:sp>
      <p:graphicFrame>
        <p:nvGraphicFramePr>
          <p:cNvPr id="6" name="Tabelle 7"/>
          <p:cNvGraphicFramePr>
            <a:graphicFrameLocks noGrp="1"/>
          </p:cNvGraphicFramePr>
          <p:nvPr>
            <p:extLst>
              <p:ext uri="{D42A27DB-BD31-4B8C-83A1-F6EECF244321}">
                <p14:modId xmlns:p14="http://schemas.microsoft.com/office/powerpoint/2010/main" val="1886114014"/>
              </p:ext>
            </p:extLst>
          </p:nvPr>
        </p:nvGraphicFramePr>
        <p:xfrm>
          <a:off x="1476093" y="1440373"/>
          <a:ext cx="9240253" cy="5312896"/>
        </p:xfrm>
        <a:graphic>
          <a:graphicData uri="http://schemas.openxmlformats.org/drawingml/2006/table">
            <a:tbl>
              <a:tblPr firstRow="1" bandRow="1"/>
              <a:tblGrid>
                <a:gridCol w="3384230">
                  <a:extLst>
                    <a:ext uri="{9D8B030D-6E8A-4147-A177-3AD203B41FA5}">
                      <a16:colId xmlns:a16="http://schemas.microsoft.com/office/drawing/2014/main" val="20000"/>
                    </a:ext>
                  </a:extLst>
                </a:gridCol>
                <a:gridCol w="3281645">
                  <a:extLst>
                    <a:ext uri="{9D8B030D-6E8A-4147-A177-3AD203B41FA5}">
                      <a16:colId xmlns:a16="http://schemas.microsoft.com/office/drawing/2014/main" val="20001"/>
                    </a:ext>
                  </a:extLst>
                </a:gridCol>
                <a:gridCol w="2574378">
                  <a:extLst>
                    <a:ext uri="{9D8B030D-6E8A-4147-A177-3AD203B41FA5}">
                      <a16:colId xmlns:a16="http://schemas.microsoft.com/office/drawing/2014/main" val="20002"/>
                    </a:ext>
                  </a:extLst>
                </a:gridCol>
              </a:tblGrid>
              <a:tr h="768973">
                <a:tc>
                  <a:txBody>
                    <a:bodyPr/>
                    <a:lstStyle>
                      <a:lvl1pPr marL="0" algn="l" defTabSz="914400" rtl="0" eaLnBrk="1" latinLnBrk="0" hangingPunct="1">
                        <a:defRPr sz="1800" b="1" kern="1200">
                          <a:solidFill>
                            <a:schemeClr val="lt1"/>
                          </a:solidFill>
                          <a:latin typeface="Kantumruy Pro"/>
                          <a:ea typeface="Arial"/>
                          <a:cs typeface="Arial"/>
                        </a:defRPr>
                      </a:lvl1pPr>
                      <a:lvl2pPr marL="457200" algn="l" defTabSz="914400" rtl="0" eaLnBrk="1" latinLnBrk="0" hangingPunct="1">
                        <a:defRPr sz="1800" b="1" kern="1200">
                          <a:solidFill>
                            <a:schemeClr val="lt1"/>
                          </a:solidFill>
                          <a:latin typeface="Kantumruy Pro"/>
                          <a:ea typeface="Arial"/>
                          <a:cs typeface="Arial"/>
                        </a:defRPr>
                      </a:lvl2pPr>
                      <a:lvl3pPr marL="914400" algn="l" defTabSz="914400" rtl="0" eaLnBrk="1" latinLnBrk="0" hangingPunct="1">
                        <a:defRPr sz="1800" b="1" kern="1200">
                          <a:solidFill>
                            <a:schemeClr val="lt1"/>
                          </a:solidFill>
                          <a:latin typeface="Kantumruy Pro"/>
                          <a:ea typeface="Arial"/>
                          <a:cs typeface="Arial"/>
                        </a:defRPr>
                      </a:lvl3pPr>
                      <a:lvl4pPr marL="1371600" algn="l" defTabSz="914400" rtl="0" eaLnBrk="1" latinLnBrk="0" hangingPunct="1">
                        <a:defRPr sz="1800" b="1" kern="1200">
                          <a:solidFill>
                            <a:schemeClr val="lt1"/>
                          </a:solidFill>
                          <a:latin typeface="Kantumruy Pro"/>
                          <a:ea typeface="Arial"/>
                          <a:cs typeface="Arial"/>
                        </a:defRPr>
                      </a:lvl4pPr>
                      <a:lvl5pPr marL="1828800" algn="l" defTabSz="914400" rtl="0" eaLnBrk="1" latinLnBrk="0" hangingPunct="1">
                        <a:defRPr sz="1800" b="1" kern="1200">
                          <a:solidFill>
                            <a:schemeClr val="lt1"/>
                          </a:solidFill>
                          <a:latin typeface="Kantumruy Pro"/>
                          <a:ea typeface="Arial"/>
                          <a:cs typeface="Arial"/>
                        </a:defRPr>
                      </a:lvl5pPr>
                      <a:lvl6pPr marL="2286000" algn="l" defTabSz="914400" rtl="0" eaLnBrk="1" latinLnBrk="0" hangingPunct="1">
                        <a:defRPr sz="1800" b="1" kern="1200">
                          <a:solidFill>
                            <a:schemeClr val="lt1"/>
                          </a:solidFill>
                          <a:latin typeface="Kantumruy Pro"/>
                          <a:ea typeface="Arial"/>
                          <a:cs typeface="Arial"/>
                        </a:defRPr>
                      </a:lvl6pPr>
                      <a:lvl7pPr marL="2743200" algn="l" defTabSz="914400" rtl="0" eaLnBrk="1" latinLnBrk="0" hangingPunct="1">
                        <a:defRPr sz="1800" b="1" kern="1200">
                          <a:solidFill>
                            <a:schemeClr val="lt1"/>
                          </a:solidFill>
                          <a:latin typeface="Kantumruy Pro"/>
                          <a:ea typeface="Arial"/>
                          <a:cs typeface="Arial"/>
                        </a:defRPr>
                      </a:lvl7pPr>
                      <a:lvl8pPr marL="3200400" algn="l" defTabSz="914400" rtl="0" eaLnBrk="1" latinLnBrk="0" hangingPunct="1">
                        <a:defRPr sz="1800" b="1" kern="1200">
                          <a:solidFill>
                            <a:schemeClr val="lt1"/>
                          </a:solidFill>
                          <a:latin typeface="Kantumruy Pro"/>
                          <a:ea typeface="Arial"/>
                          <a:cs typeface="Arial"/>
                        </a:defRPr>
                      </a:lvl8pPr>
                      <a:lvl9pPr marL="3657600" algn="l" defTabSz="914400" rtl="0" eaLnBrk="1" latinLnBrk="0" hangingPunct="1">
                        <a:defRPr sz="1800" b="1" kern="1200">
                          <a:solidFill>
                            <a:schemeClr val="lt1"/>
                          </a:solidFill>
                          <a:latin typeface="Kantumruy Pro"/>
                          <a:ea typeface="Arial"/>
                          <a:cs typeface="Arial"/>
                        </a:defRPr>
                      </a:lvl9pPr>
                    </a:lstStyle>
                    <a:p>
                      <a:pPr>
                        <a:defRPr/>
                      </a:pPr>
                      <a:r>
                        <a:rPr lang="de-DE" sz="1300"/>
                        <a:t>Funktionsweise</a:t>
                      </a:r>
                      <a:endParaRPr sz="1300"/>
                    </a:p>
                    <a:p>
                      <a:pPr>
                        <a:defRPr/>
                      </a:pPr>
                      <a:r>
                        <a:rPr lang="de-DE" sz="1300"/>
                        <a:t>KI als Lerngegenstand</a:t>
                      </a:r>
                      <a:endParaRPr sz="130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sz="1800" b="1" kern="1200">
                          <a:solidFill>
                            <a:schemeClr val="lt1"/>
                          </a:solidFill>
                          <a:latin typeface="Kantumruy Pro"/>
                          <a:ea typeface="Arial"/>
                          <a:cs typeface="Arial"/>
                        </a:defRPr>
                      </a:lvl1pPr>
                      <a:lvl2pPr marL="457200" algn="l" defTabSz="914400" rtl="0" eaLnBrk="1" latinLnBrk="0" hangingPunct="1">
                        <a:defRPr sz="1800" b="1" kern="1200">
                          <a:solidFill>
                            <a:schemeClr val="lt1"/>
                          </a:solidFill>
                          <a:latin typeface="Kantumruy Pro"/>
                          <a:ea typeface="Arial"/>
                          <a:cs typeface="Arial"/>
                        </a:defRPr>
                      </a:lvl2pPr>
                      <a:lvl3pPr marL="914400" algn="l" defTabSz="914400" rtl="0" eaLnBrk="1" latinLnBrk="0" hangingPunct="1">
                        <a:defRPr sz="1800" b="1" kern="1200">
                          <a:solidFill>
                            <a:schemeClr val="lt1"/>
                          </a:solidFill>
                          <a:latin typeface="Kantumruy Pro"/>
                          <a:ea typeface="Arial"/>
                          <a:cs typeface="Arial"/>
                        </a:defRPr>
                      </a:lvl3pPr>
                      <a:lvl4pPr marL="1371600" algn="l" defTabSz="914400" rtl="0" eaLnBrk="1" latinLnBrk="0" hangingPunct="1">
                        <a:defRPr sz="1800" b="1" kern="1200">
                          <a:solidFill>
                            <a:schemeClr val="lt1"/>
                          </a:solidFill>
                          <a:latin typeface="Kantumruy Pro"/>
                          <a:ea typeface="Arial"/>
                          <a:cs typeface="Arial"/>
                        </a:defRPr>
                      </a:lvl4pPr>
                      <a:lvl5pPr marL="1828800" algn="l" defTabSz="914400" rtl="0" eaLnBrk="1" latinLnBrk="0" hangingPunct="1">
                        <a:defRPr sz="1800" b="1" kern="1200">
                          <a:solidFill>
                            <a:schemeClr val="lt1"/>
                          </a:solidFill>
                          <a:latin typeface="Kantumruy Pro"/>
                          <a:ea typeface="Arial"/>
                          <a:cs typeface="Arial"/>
                        </a:defRPr>
                      </a:lvl5pPr>
                      <a:lvl6pPr marL="2286000" algn="l" defTabSz="914400" rtl="0" eaLnBrk="1" latinLnBrk="0" hangingPunct="1">
                        <a:defRPr sz="1800" b="1" kern="1200">
                          <a:solidFill>
                            <a:schemeClr val="lt1"/>
                          </a:solidFill>
                          <a:latin typeface="Kantumruy Pro"/>
                          <a:ea typeface="Arial"/>
                          <a:cs typeface="Arial"/>
                        </a:defRPr>
                      </a:lvl6pPr>
                      <a:lvl7pPr marL="2743200" algn="l" defTabSz="914400" rtl="0" eaLnBrk="1" latinLnBrk="0" hangingPunct="1">
                        <a:defRPr sz="1800" b="1" kern="1200">
                          <a:solidFill>
                            <a:schemeClr val="lt1"/>
                          </a:solidFill>
                          <a:latin typeface="Kantumruy Pro"/>
                          <a:ea typeface="Arial"/>
                          <a:cs typeface="Arial"/>
                        </a:defRPr>
                      </a:lvl7pPr>
                      <a:lvl8pPr marL="3200400" algn="l" defTabSz="914400" rtl="0" eaLnBrk="1" latinLnBrk="0" hangingPunct="1">
                        <a:defRPr sz="1800" b="1" kern="1200">
                          <a:solidFill>
                            <a:schemeClr val="lt1"/>
                          </a:solidFill>
                          <a:latin typeface="Kantumruy Pro"/>
                          <a:ea typeface="Arial"/>
                          <a:cs typeface="Arial"/>
                        </a:defRPr>
                      </a:lvl8pPr>
                      <a:lvl9pPr marL="3657600" algn="l" defTabSz="914400" rtl="0" eaLnBrk="1" latinLnBrk="0" hangingPunct="1">
                        <a:defRPr sz="1800" b="1" kern="1200">
                          <a:solidFill>
                            <a:schemeClr val="lt1"/>
                          </a:solidFill>
                          <a:latin typeface="Kantumruy Pro"/>
                          <a:ea typeface="Arial"/>
                          <a:cs typeface="Arial"/>
                        </a:defRPr>
                      </a:lvl9pPr>
                    </a:lstStyle>
                    <a:p>
                      <a:pPr>
                        <a:defRPr/>
                      </a:pPr>
                      <a:r>
                        <a:rPr lang="de-DE" sz="1300"/>
                        <a:t>Lernen</a:t>
                      </a:r>
                      <a:endParaRPr sz="1300"/>
                    </a:p>
                    <a:p>
                      <a:pPr>
                        <a:defRPr/>
                      </a:pPr>
                      <a:r>
                        <a:rPr lang="de-DE" sz="1300"/>
                        <a:t>Wie kann KI Mathematiklernen verbessern?</a:t>
                      </a:r>
                      <a:endParaRPr sz="130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sz="1800" b="1" kern="1200">
                          <a:solidFill>
                            <a:schemeClr val="lt1"/>
                          </a:solidFill>
                          <a:latin typeface="Kantumruy Pro"/>
                          <a:ea typeface="Arial"/>
                          <a:cs typeface="Arial"/>
                        </a:defRPr>
                      </a:lvl1pPr>
                      <a:lvl2pPr marL="457200" algn="l" defTabSz="914400" rtl="0" eaLnBrk="1" latinLnBrk="0" hangingPunct="1">
                        <a:defRPr sz="1800" b="1" kern="1200">
                          <a:solidFill>
                            <a:schemeClr val="lt1"/>
                          </a:solidFill>
                          <a:latin typeface="Kantumruy Pro"/>
                          <a:ea typeface="Arial"/>
                          <a:cs typeface="Arial"/>
                        </a:defRPr>
                      </a:lvl2pPr>
                      <a:lvl3pPr marL="914400" algn="l" defTabSz="914400" rtl="0" eaLnBrk="1" latinLnBrk="0" hangingPunct="1">
                        <a:defRPr sz="1800" b="1" kern="1200">
                          <a:solidFill>
                            <a:schemeClr val="lt1"/>
                          </a:solidFill>
                          <a:latin typeface="Kantumruy Pro"/>
                          <a:ea typeface="Arial"/>
                          <a:cs typeface="Arial"/>
                        </a:defRPr>
                      </a:lvl3pPr>
                      <a:lvl4pPr marL="1371600" algn="l" defTabSz="914400" rtl="0" eaLnBrk="1" latinLnBrk="0" hangingPunct="1">
                        <a:defRPr sz="1800" b="1" kern="1200">
                          <a:solidFill>
                            <a:schemeClr val="lt1"/>
                          </a:solidFill>
                          <a:latin typeface="Kantumruy Pro"/>
                          <a:ea typeface="Arial"/>
                          <a:cs typeface="Arial"/>
                        </a:defRPr>
                      </a:lvl4pPr>
                      <a:lvl5pPr marL="1828800" algn="l" defTabSz="914400" rtl="0" eaLnBrk="1" latinLnBrk="0" hangingPunct="1">
                        <a:defRPr sz="1800" b="1" kern="1200">
                          <a:solidFill>
                            <a:schemeClr val="lt1"/>
                          </a:solidFill>
                          <a:latin typeface="Kantumruy Pro"/>
                          <a:ea typeface="Arial"/>
                          <a:cs typeface="Arial"/>
                        </a:defRPr>
                      </a:lvl5pPr>
                      <a:lvl6pPr marL="2286000" algn="l" defTabSz="914400" rtl="0" eaLnBrk="1" latinLnBrk="0" hangingPunct="1">
                        <a:defRPr sz="1800" b="1" kern="1200">
                          <a:solidFill>
                            <a:schemeClr val="lt1"/>
                          </a:solidFill>
                          <a:latin typeface="Kantumruy Pro"/>
                          <a:ea typeface="Arial"/>
                          <a:cs typeface="Arial"/>
                        </a:defRPr>
                      </a:lvl6pPr>
                      <a:lvl7pPr marL="2743200" algn="l" defTabSz="914400" rtl="0" eaLnBrk="1" latinLnBrk="0" hangingPunct="1">
                        <a:defRPr sz="1800" b="1" kern="1200">
                          <a:solidFill>
                            <a:schemeClr val="lt1"/>
                          </a:solidFill>
                          <a:latin typeface="Kantumruy Pro"/>
                          <a:ea typeface="Arial"/>
                          <a:cs typeface="Arial"/>
                        </a:defRPr>
                      </a:lvl7pPr>
                      <a:lvl8pPr marL="3200400" algn="l" defTabSz="914400" rtl="0" eaLnBrk="1" latinLnBrk="0" hangingPunct="1">
                        <a:defRPr sz="1800" b="1" kern="1200">
                          <a:solidFill>
                            <a:schemeClr val="lt1"/>
                          </a:solidFill>
                          <a:latin typeface="Kantumruy Pro"/>
                          <a:ea typeface="Arial"/>
                          <a:cs typeface="Arial"/>
                        </a:defRPr>
                      </a:lvl8pPr>
                      <a:lvl9pPr marL="3657600" algn="l" defTabSz="914400" rtl="0" eaLnBrk="1" latinLnBrk="0" hangingPunct="1">
                        <a:defRPr sz="1800" b="1" kern="1200">
                          <a:solidFill>
                            <a:schemeClr val="lt1"/>
                          </a:solidFill>
                          <a:latin typeface="Kantumruy Pro"/>
                          <a:ea typeface="Arial"/>
                          <a:cs typeface="Arial"/>
                        </a:defRPr>
                      </a:lvl9pPr>
                    </a:lstStyle>
                    <a:p>
                      <a:pPr>
                        <a:defRPr/>
                      </a:pPr>
                      <a:r>
                        <a:rPr lang="de-DE" sz="1300"/>
                        <a:t>Unterrichten</a:t>
                      </a:r>
                      <a:endParaRPr sz="1300"/>
                    </a:p>
                    <a:p>
                      <a:pPr>
                        <a:defRPr/>
                      </a:pPr>
                      <a:r>
                        <a:rPr lang="de-DE" sz="1300"/>
                        <a:t>Wie kann KI (Mathematik)-Lehrkräften helfen?</a:t>
                      </a:r>
                      <a:endParaRPr sz="130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extLst>
                  <a:ext uri="{0D108BD9-81ED-4DB2-BD59-A6C34878D82A}">
                    <a16:rowId xmlns:a16="http://schemas.microsoft.com/office/drawing/2014/main" val="10000"/>
                  </a:ext>
                </a:extLst>
              </a:tr>
              <a:tr h="607084">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a:t>KI als Thema für den Mathematikunterricht (Biehler, Schönbrodt &amp; Frank 2024)</a:t>
                      </a:r>
                      <a:endParaRPr sz="130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dirty="0"/>
                        <a:t>Modellieren mit KI </a:t>
                      </a:r>
                      <a:br>
                        <a:rPr lang="de-DE" sz="1300" dirty="0"/>
                      </a:br>
                      <a:r>
                        <a:rPr lang="de-DE" sz="1300" dirty="0"/>
                        <a:t>(Schall &amp; Kuntze 2024)</a:t>
                      </a:r>
                      <a:endParaRPr sz="13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b="0" dirty="0"/>
                        <a:t>Konzeption einer Klausur mit Hilfe von </a:t>
                      </a:r>
                      <a:r>
                        <a:rPr lang="de-DE" sz="1300" b="0" dirty="0" err="1"/>
                        <a:t>ChatGPT</a:t>
                      </a:r>
                      <a:r>
                        <a:rPr lang="de-DE" sz="1300" b="0" dirty="0"/>
                        <a:t> (</a:t>
                      </a:r>
                      <a:r>
                        <a:rPr lang="de-DE" sz="1300" b="0" dirty="0" err="1"/>
                        <a:t>Rüsing</a:t>
                      </a:r>
                      <a:r>
                        <a:rPr lang="de-DE" sz="1300" b="0" dirty="0"/>
                        <a:t> &amp; </a:t>
                      </a:r>
                      <a:r>
                        <a:rPr lang="de-DE" sz="1300" b="0" dirty="0" err="1"/>
                        <a:t>Rüsing</a:t>
                      </a:r>
                      <a:r>
                        <a:rPr lang="de-DE" sz="1300" b="0" dirty="0"/>
                        <a:t> 2024)</a:t>
                      </a:r>
                      <a:endParaRPr sz="13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extLst>
                  <a:ext uri="{0D108BD9-81ED-4DB2-BD59-A6C34878D82A}">
                    <a16:rowId xmlns:a16="http://schemas.microsoft.com/office/drawing/2014/main" val="10001"/>
                  </a:ext>
                </a:extLst>
              </a:tr>
              <a:tr h="1286041">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a:t>Funktionsweise von prädikativer (Streamingdienste) oder generativer KI (Wortvorschläge beim Chatten)</a:t>
                      </a:r>
                      <a:endParaRPr sz="1300"/>
                    </a:p>
                    <a:p>
                      <a:pPr>
                        <a:defRPr/>
                      </a:pPr>
                      <a:r>
                        <a:rPr lang="de-DE" sz="1300"/>
                        <a:t>(Schönbrodt &amp; Rantzau 2024; Hofmann &amp; Frank 2024) </a:t>
                      </a:r>
                      <a:endParaRPr sz="130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a:t>ChatGPT beim Lösen von Aufgaben und Problemen in Mathematik (Sjuts 2024)</a:t>
                      </a:r>
                      <a:br>
                        <a:rPr lang="de-DE" sz="1300"/>
                      </a:br>
                      <a:r>
                        <a:rPr lang="de-DE" sz="1300"/>
                        <a:t>Reflektiertes Problemlösen mit KI-Unterstützung im Mathematikunterricht  (Schorcht &amp; Baumanns 2024)</a:t>
                      </a:r>
                      <a:endParaRPr sz="130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b="0" dirty="0"/>
                        <a:t>Planung einer Unterrichtsreihe </a:t>
                      </a:r>
                      <a:r>
                        <a:rPr lang="de-DE" sz="1300" dirty="0"/>
                        <a:t>(</a:t>
                      </a:r>
                      <a:r>
                        <a:rPr lang="de-DE" sz="1300" dirty="0" err="1"/>
                        <a:t>Rüsing</a:t>
                      </a:r>
                      <a:r>
                        <a:rPr lang="de-DE" sz="1300" dirty="0"/>
                        <a:t> &amp; </a:t>
                      </a:r>
                      <a:r>
                        <a:rPr lang="de-DE" sz="1300" dirty="0" err="1"/>
                        <a:t>Rüsing</a:t>
                      </a:r>
                      <a:r>
                        <a:rPr lang="de-DE" sz="1300" dirty="0"/>
                        <a:t> 2024) </a:t>
                      </a:r>
                      <a:endParaRPr sz="1300" dirty="0"/>
                    </a:p>
                    <a:p>
                      <a:pPr marL="0" marR="0" lvl="0" indent="0" algn="l" defTabSz="685800">
                        <a:lnSpc>
                          <a:spcPct val="100000"/>
                        </a:lnSpc>
                        <a:spcBef>
                          <a:spcPts val="0"/>
                        </a:spcBef>
                        <a:spcAft>
                          <a:spcPts val="0"/>
                        </a:spcAft>
                        <a:buClrTx/>
                        <a:buSzTx/>
                        <a:buFontTx/>
                        <a:buNone/>
                        <a:defRPr/>
                      </a:pPr>
                      <a:r>
                        <a:rPr lang="de-DE" sz="1300" dirty="0"/>
                        <a:t>Gut </a:t>
                      </a:r>
                      <a:r>
                        <a:rPr lang="de-DE" sz="1300" dirty="0" err="1"/>
                        <a:t>gepromtet</a:t>
                      </a:r>
                      <a:r>
                        <a:rPr lang="de-DE" sz="1300" dirty="0"/>
                        <a:t> ist halb geplant (</a:t>
                      </a:r>
                      <a:r>
                        <a:rPr lang="de-DE" sz="1300" dirty="0" err="1"/>
                        <a:t>Huget</a:t>
                      </a:r>
                      <a:r>
                        <a:rPr lang="de-DE" sz="1300" dirty="0"/>
                        <a:t> &amp; Buchholtz 2024)</a:t>
                      </a:r>
                      <a:endParaRPr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10002"/>
                  </a:ext>
                </a:extLst>
              </a:tr>
              <a:tr h="768973">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dirty="0"/>
                        <a:t>Kritischer Blick auf </a:t>
                      </a:r>
                      <a:r>
                        <a:rPr lang="de-DE" sz="1300" dirty="0" err="1"/>
                        <a:t>Biases</a:t>
                      </a:r>
                      <a:r>
                        <a:rPr lang="de-DE" sz="1300" dirty="0"/>
                        <a:t> von KI:</a:t>
                      </a:r>
                      <a:r>
                        <a:rPr lang="de-DE" sz="1300" baseline="0" dirty="0"/>
                        <a:t> </a:t>
                      </a:r>
                      <a:r>
                        <a:rPr lang="de-DE" sz="1300" dirty="0"/>
                        <a:t>„Bist du auf dem Arbeitsmarkt vermittelbar?“ (Bauer &amp; </a:t>
                      </a:r>
                      <a:r>
                        <a:rPr lang="de-DE" sz="1300" dirty="0" err="1"/>
                        <a:t>Lengnink</a:t>
                      </a:r>
                      <a:r>
                        <a:rPr lang="de-DE" sz="1300" dirty="0"/>
                        <a:t> 2024)</a:t>
                      </a:r>
                      <a:endParaRPr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r>
                        <a:rPr lang="de-DE" sz="1300" dirty="0"/>
                        <a:t>KI als Lernbegleiter: BEBA-Strategie trifft auf </a:t>
                      </a:r>
                      <a:r>
                        <a:rPr lang="de-DE" sz="1300" dirty="0" err="1"/>
                        <a:t>ChatGPT</a:t>
                      </a:r>
                      <a:r>
                        <a:rPr lang="de-DE" sz="1300" dirty="0"/>
                        <a:t>- (Brüggemann 2024) </a:t>
                      </a:r>
                      <a:endParaRPr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marL="0" marR="0" lvl="0" indent="0" algn="l" defTabSz="685800" eaLnBrk="1" fontAlgn="auto" latinLnBrk="0" hangingPunct="1">
                        <a:lnSpc>
                          <a:spcPct val="100000"/>
                        </a:lnSpc>
                        <a:spcBef>
                          <a:spcPts val="0"/>
                        </a:spcBef>
                        <a:spcAft>
                          <a:spcPts val="0"/>
                        </a:spcAft>
                        <a:buClrTx/>
                        <a:buSzTx/>
                        <a:buFontTx/>
                        <a:buNone/>
                        <a:tabLst/>
                        <a:defRPr/>
                      </a:pPr>
                      <a:r>
                        <a:rPr lang="de-DE" sz="1300" b="0" dirty="0"/>
                        <a:t>Prüfungen mit KI-Tools (Bronner 2024)</a:t>
                      </a:r>
                      <a:endParaRPr lang="de-DE" sz="1300" dirty="0"/>
                    </a:p>
                    <a:p>
                      <a:pPr>
                        <a:defRPr/>
                      </a:pPr>
                      <a:endParaRPr lang="de-DE"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extLst>
                  <a:ext uri="{0D108BD9-81ED-4DB2-BD59-A6C34878D82A}">
                    <a16:rowId xmlns:a16="http://schemas.microsoft.com/office/drawing/2014/main" val="10003"/>
                  </a:ext>
                </a:extLst>
              </a:tr>
              <a:tr h="1803109">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endParaRPr lang="de-DE"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marL="0" marR="0" lvl="0" indent="0" algn="l" defTabSz="685800">
                        <a:lnSpc>
                          <a:spcPct val="100000"/>
                        </a:lnSpc>
                        <a:spcBef>
                          <a:spcPts val="0"/>
                        </a:spcBef>
                        <a:spcAft>
                          <a:spcPts val="0"/>
                        </a:spcAft>
                        <a:buClrTx/>
                        <a:buSzTx/>
                        <a:buFontTx/>
                        <a:buNone/>
                        <a:defRPr/>
                      </a:pPr>
                      <a:r>
                        <a:rPr lang="de-DE" sz="1300" b="0" dirty="0"/>
                        <a:t>Stoffdidaktik, Kompetenzen und sich verändern müssende Unterrichtskultur (Oldenburg 2023) </a:t>
                      </a:r>
                      <a:r>
                        <a:rPr lang="de-DE" sz="1300" b="0" dirty="0" err="1"/>
                        <a:t>ChatGPT</a:t>
                      </a:r>
                      <a:r>
                        <a:rPr lang="de-DE" sz="1300" b="0" dirty="0"/>
                        <a:t> und</a:t>
                      </a:r>
                      <a:r>
                        <a:rPr lang="de-DE" sz="1300" b="0" baseline="0" dirty="0"/>
                        <a:t> </a:t>
                      </a:r>
                      <a:r>
                        <a:rPr lang="de-DE" sz="1300" b="0" dirty="0"/>
                        <a:t>Mathematikunterricht – eine didaktische Herausforderung? (</a:t>
                      </a:r>
                      <a:r>
                        <a:rPr lang="de-DE" sz="1300" b="0" dirty="0" err="1"/>
                        <a:t>Hirscher</a:t>
                      </a:r>
                      <a:r>
                        <a:rPr lang="de-DE" sz="1300" b="0" dirty="0"/>
                        <a:t> 2023) </a:t>
                      </a:r>
                      <a:r>
                        <a:rPr lang="de-DE" sz="1300" b="0" dirty="0" err="1">
                          <a:solidFill>
                            <a:schemeClr val="dk1"/>
                          </a:solidFill>
                        </a:rPr>
                        <a:t>ChatGPT</a:t>
                      </a:r>
                      <a:r>
                        <a:rPr lang="de-DE" sz="1300" b="0" dirty="0">
                          <a:solidFill>
                            <a:schemeClr val="dk1"/>
                          </a:solidFill>
                        </a:rPr>
                        <a:t> und der „Faktor Mensch“ im schulischen Mathematikunterricht (Lutz-Westphal 2023)</a:t>
                      </a:r>
                      <a:endParaRPr lang="de-DE" sz="1300" b="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Kantumruy Pro"/>
                          <a:ea typeface="Arial"/>
                          <a:cs typeface="Arial"/>
                        </a:defRPr>
                      </a:lvl1pPr>
                      <a:lvl2pPr marL="457200" algn="l" defTabSz="914400" rtl="0" eaLnBrk="1" latinLnBrk="0" hangingPunct="1">
                        <a:defRPr sz="1800" kern="1200">
                          <a:solidFill>
                            <a:schemeClr val="dk1"/>
                          </a:solidFill>
                          <a:latin typeface="Kantumruy Pro"/>
                          <a:ea typeface="Arial"/>
                          <a:cs typeface="Arial"/>
                        </a:defRPr>
                      </a:lvl2pPr>
                      <a:lvl3pPr marL="914400" algn="l" defTabSz="914400" rtl="0" eaLnBrk="1" latinLnBrk="0" hangingPunct="1">
                        <a:defRPr sz="1800" kern="1200">
                          <a:solidFill>
                            <a:schemeClr val="dk1"/>
                          </a:solidFill>
                          <a:latin typeface="Kantumruy Pro"/>
                          <a:ea typeface="Arial"/>
                          <a:cs typeface="Arial"/>
                        </a:defRPr>
                      </a:lvl3pPr>
                      <a:lvl4pPr marL="1371600" algn="l" defTabSz="914400" rtl="0" eaLnBrk="1" latinLnBrk="0" hangingPunct="1">
                        <a:defRPr sz="1800" kern="1200">
                          <a:solidFill>
                            <a:schemeClr val="dk1"/>
                          </a:solidFill>
                          <a:latin typeface="Kantumruy Pro"/>
                          <a:ea typeface="Arial"/>
                          <a:cs typeface="Arial"/>
                        </a:defRPr>
                      </a:lvl4pPr>
                      <a:lvl5pPr marL="1828800" algn="l" defTabSz="914400" rtl="0" eaLnBrk="1" latinLnBrk="0" hangingPunct="1">
                        <a:defRPr sz="1800" kern="1200">
                          <a:solidFill>
                            <a:schemeClr val="dk1"/>
                          </a:solidFill>
                          <a:latin typeface="Kantumruy Pro"/>
                          <a:ea typeface="Arial"/>
                          <a:cs typeface="Arial"/>
                        </a:defRPr>
                      </a:lvl5pPr>
                      <a:lvl6pPr marL="2286000" algn="l" defTabSz="914400" rtl="0" eaLnBrk="1" latinLnBrk="0" hangingPunct="1">
                        <a:defRPr sz="1800" kern="1200">
                          <a:solidFill>
                            <a:schemeClr val="dk1"/>
                          </a:solidFill>
                          <a:latin typeface="Kantumruy Pro"/>
                          <a:ea typeface="Arial"/>
                          <a:cs typeface="Arial"/>
                        </a:defRPr>
                      </a:lvl6pPr>
                      <a:lvl7pPr marL="2743200" algn="l" defTabSz="914400" rtl="0" eaLnBrk="1" latinLnBrk="0" hangingPunct="1">
                        <a:defRPr sz="1800" kern="1200">
                          <a:solidFill>
                            <a:schemeClr val="dk1"/>
                          </a:solidFill>
                          <a:latin typeface="Kantumruy Pro"/>
                          <a:ea typeface="Arial"/>
                          <a:cs typeface="Arial"/>
                        </a:defRPr>
                      </a:lvl7pPr>
                      <a:lvl8pPr marL="3200400" algn="l" defTabSz="914400" rtl="0" eaLnBrk="1" latinLnBrk="0" hangingPunct="1">
                        <a:defRPr sz="1800" kern="1200">
                          <a:solidFill>
                            <a:schemeClr val="dk1"/>
                          </a:solidFill>
                          <a:latin typeface="Kantumruy Pro"/>
                          <a:ea typeface="Arial"/>
                          <a:cs typeface="Arial"/>
                        </a:defRPr>
                      </a:lvl8pPr>
                      <a:lvl9pPr marL="3657600" algn="l" defTabSz="914400" rtl="0" eaLnBrk="1" latinLnBrk="0" hangingPunct="1">
                        <a:defRPr sz="1800" kern="1200">
                          <a:solidFill>
                            <a:schemeClr val="dk1"/>
                          </a:solidFill>
                          <a:latin typeface="Kantumruy Pro"/>
                          <a:ea typeface="Arial"/>
                          <a:cs typeface="Arial"/>
                        </a:defRPr>
                      </a:lvl9pPr>
                    </a:lstStyle>
                    <a:p>
                      <a:pPr>
                        <a:defRPr/>
                      </a:pPr>
                      <a:endParaRPr lang="de-DE" sz="13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10004"/>
                  </a:ext>
                </a:extLst>
              </a:tr>
            </a:tbl>
          </a:graphicData>
        </a:graphic>
      </p:graphicFrame>
      <p:sp>
        <p:nvSpPr>
          <p:cNvPr id="7" name="Textfeld 6">
            <a:extLst>
              <a:ext uri="{FF2B5EF4-FFF2-40B4-BE49-F238E27FC236}">
                <a16:creationId xmlns:a16="http://schemas.microsoft.com/office/drawing/2014/main" id="{2A406E47-99EB-45AD-B39A-5063065E82B5}"/>
              </a:ext>
            </a:extLst>
          </p:cNvPr>
          <p:cNvSpPr txBox="1"/>
          <p:nvPr/>
        </p:nvSpPr>
        <p:spPr>
          <a:xfrm>
            <a:off x="1329178" y="374136"/>
            <a:ext cx="7622317" cy="1200329"/>
          </a:xfrm>
          <a:prstGeom prst="rect">
            <a:avLst/>
          </a:prstGeom>
          <a:noFill/>
        </p:spPr>
        <p:txBody>
          <a:bodyPr wrap="square" rtlCol="0">
            <a:spAutoFit/>
          </a:bodyPr>
          <a:lstStyle/>
          <a:p>
            <a:r>
              <a:rPr lang="de-DE" sz="3600" dirty="0">
                <a:solidFill>
                  <a:schemeClr val="bg2"/>
                </a:solidFill>
              </a:rPr>
              <a:t>Aktuelle mathematikdidaktische Forschung</a:t>
            </a:r>
          </a:p>
        </p:txBody>
      </p:sp>
    </p:spTree>
    <p:extLst>
      <p:ext uri="{BB962C8B-B14F-4D97-AF65-F5344CB8AC3E}">
        <p14:creationId xmlns:p14="http://schemas.microsoft.com/office/powerpoint/2010/main" val="2918574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Textplatzhalter 2"/>
          <p:cNvSpPr txBox="1">
            <a:spLocks/>
          </p:cNvSpPr>
          <p:nvPr/>
        </p:nvSpPr>
        <p:spPr bwMode="auto">
          <a:xfrm>
            <a:off x="2088233" y="1945195"/>
            <a:ext cx="5295273" cy="4244113"/>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2000" b="0" i="0" u="none" strike="noStrike" kern="0" cap="none" spc="23" normalizeH="0" baseline="0" noProof="0">
                <a:ln>
                  <a:noFill/>
                </a:ln>
                <a:solidFill>
                  <a:sysClr val="windowText" lastClr="000000"/>
                </a:solidFill>
                <a:effectLst/>
                <a:uLnTx/>
                <a:uFillTx/>
                <a:latin typeface="Kantumruy Pro"/>
                <a:cs typeface="Arial"/>
              </a:rPr>
              <a:t>Nutzungsbedingungen von ChatGPT</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2000" b="0" i="0" u="none" strike="noStrike" kern="0" cap="none" spc="23" normalizeH="0" baseline="0" noProof="0">
              <a:ln>
                <a:noFill/>
              </a:ln>
              <a:solidFill>
                <a:sysClr val="window" lastClr="FFFFFF">
                  <a:lumMod val="50000"/>
                </a:sysClr>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2000" b="0" i="0" u="none" strike="noStrike" kern="0" cap="none" spc="23" normalizeH="0" baseline="0" noProof="0">
                <a:ln>
                  <a:noFill/>
                </a:ln>
                <a:solidFill>
                  <a:sysClr val="windowText" lastClr="000000"/>
                </a:solidFill>
                <a:effectLst/>
                <a:uLnTx/>
                <a:uFillTx/>
                <a:latin typeface="Kantumruy Pro"/>
                <a:cs typeface="Arial"/>
              </a:rPr>
              <a:t>KI &amp; Datenschutz</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2000" b="0" i="0" u="none" strike="noStrike" kern="0" cap="none" spc="23" normalizeH="0" baseline="0" noProof="0">
              <a:ln>
                <a:noFill/>
              </a:ln>
              <a:solidFill>
                <a:sysClr val="window" lastClr="FFFFFF">
                  <a:lumMod val="50000"/>
                </a:sysClr>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2000" b="0" i="0" u="none" strike="noStrike" kern="0" cap="none" spc="23" normalizeH="0" baseline="0" noProof="0">
                <a:ln>
                  <a:noFill/>
                </a:ln>
                <a:solidFill>
                  <a:sysClr val="windowText" lastClr="000000"/>
                </a:solidFill>
                <a:effectLst/>
                <a:uLnTx/>
                <a:uFillTx/>
                <a:latin typeface="Kantumruy Pro"/>
                <a:cs typeface="Arial"/>
              </a:rPr>
              <a:t>KI &amp; Urheberrecht </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2000" b="0" i="0" u="none" strike="noStrike" kern="0" cap="none" spc="23" normalizeH="0" baseline="0" noProof="0">
              <a:ln>
                <a:noFill/>
              </a:ln>
              <a:solidFill>
                <a:sysClr val="window" lastClr="FFFFFF">
                  <a:lumMod val="50000"/>
                </a:sysClr>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2000" b="0" i="0" u="none" strike="noStrike" kern="0" cap="none" spc="23" normalizeH="0" baseline="0" noProof="0">
                <a:ln>
                  <a:noFill/>
                </a:ln>
                <a:solidFill>
                  <a:sysClr val="windowText" lastClr="000000"/>
                </a:solidFill>
                <a:effectLst/>
                <a:uLnTx/>
                <a:uFillTx/>
                <a:latin typeface="Kantumruy Pro"/>
                <a:cs typeface="Arial"/>
              </a:rPr>
              <a:t>Vorgaben / Empfehlungen </a:t>
            </a:r>
          </a:p>
          <a:p>
            <a:pPr marL="342900" marR="0" lvl="0" indent="-342900" algn="l" defTabSz="685800" eaLnBrk="1" fontAlgn="auto" latinLnBrk="0" hangingPunct="1">
              <a:lnSpc>
                <a:spcPct val="113999"/>
              </a:lnSpc>
              <a:spcBef>
                <a:spcPts val="1950"/>
              </a:spcBef>
              <a:spcAft>
                <a:spcPts val="0"/>
              </a:spcAft>
              <a:buClrTx/>
              <a:buSzTx/>
              <a:buFont typeface="+mj-lt"/>
              <a:buAutoNum type="arabicPeriod"/>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pic>
        <p:nvPicPr>
          <p:cNvPr id="4" name="Grafik 3"/>
          <p:cNvPicPr>
            <a:picLocks noChangeAspect="1"/>
          </p:cNvPicPr>
          <p:nvPr/>
        </p:nvPicPr>
        <p:blipFill>
          <a:blip r:embed="rId3"/>
          <a:stretch/>
        </p:blipFill>
        <p:spPr bwMode="auto">
          <a:xfrm>
            <a:off x="1531291" y="1945195"/>
            <a:ext cx="714164" cy="554191"/>
          </a:xfrm>
          <a:prstGeom prst="rect">
            <a:avLst/>
          </a:prstGeom>
        </p:spPr>
      </p:pic>
      <p:pic>
        <p:nvPicPr>
          <p:cNvPr id="5" name="Grafik 4"/>
          <p:cNvPicPr>
            <a:picLocks noChangeAspect="1"/>
          </p:cNvPicPr>
          <p:nvPr/>
        </p:nvPicPr>
        <p:blipFill>
          <a:blip r:embed="rId4"/>
          <a:stretch/>
        </p:blipFill>
        <p:spPr bwMode="auto">
          <a:xfrm>
            <a:off x="1329178" y="3039059"/>
            <a:ext cx="909087" cy="604024"/>
          </a:xfrm>
          <a:prstGeom prst="rect">
            <a:avLst/>
          </a:prstGeom>
        </p:spPr>
      </p:pic>
      <p:pic>
        <p:nvPicPr>
          <p:cNvPr id="6" name="Grafik 5"/>
          <p:cNvPicPr>
            <a:picLocks noChangeAspect="1"/>
          </p:cNvPicPr>
          <p:nvPr/>
        </p:nvPicPr>
        <p:blipFill>
          <a:blip r:embed="rId5"/>
          <a:stretch/>
        </p:blipFill>
        <p:spPr bwMode="auto">
          <a:xfrm>
            <a:off x="1447520" y="4442067"/>
            <a:ext cx="753630" cy="262458"/>
          </a:xfrm>
          <a:prstGeom prst="rect">
            <a:avLst/>
          </a:prstGeom>
        </p:spPr>
      </p:pic>
      <p:pic>
        <p:nvPicPr>
          <p:cNvPr id="7" name="Grafik 6"/>
          <p:cNvPicPr>
            <a:picLocks noChangeAspect="1"/>
          </p:cNvPicPr>
          <p:nvPr/>
        </p:nvPicPr>
        <p:blipFill>
          <a:blip r:embed="rId6"/>
          <a:stretch/>
        </p:blipFill>
        <p:spPr bwMode="auto">
          <a:xfrm>
            <a:off x="1433855" y="5304598"/>
            <a:ext cx="852563" cy="766646"/>
          </a:xfrm>
          <a:prstGeom prst="rect">
            <a:avLst/>
          </a:prstGeom>
        </p:spPr>
      </p:pic>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7742633" cy="1200329"/>
          </a:xfrm>
          <a:prstGeom prst="rect">
            <a:avLst/>
          </a:prstGeom>
          <a:noFill/>
        </p:spPr>
        <p:txBody>
          <a:bodyPr wrap="square" rtlCol="0">
            <a:spAutoFit/>
          </a:bodyPr>
          <a:lstStyle/>
          <a:p>
            <a:r>
              <a:rPr lang="de-DE" sz="3600" dirty="0">
                <a:solidFill>
                  <a:schemeClr val="bg2"/>
                </a:solidFill>
              </a:rPr>
              <a:t>KI &amp; rechtliche Rahmenbedingungen im Kontext Schule</a:t>
            </a:r>
          </a:p>
        </p:txBody>
      </p:sp>
    </p:spTree>
    <p:extLst>
      <p:ext uri="{BB962C8B-B14F-4D97-AF65-F5344CB8AC3E}">
        <p14:creationId xmlns:p14="http://schemas.microsoft.com/office/powerpoint/2010/main" val="1558947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Textplatzhalter 7"/>
          <p:cNvSpPr txBox="1">
            <a:spLocks/>
          </p:cNvSpPr>
          <p:nvPr/>
        </p:nvSpPr>
        <p:spPr bwMode="auto">
          <a:xfrm>
            <a:off x="1343038" y="1945195"/>
            <a:ext cx="7894038" cy="2035343"/>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1" i="0" u="none" strike="noStrike" kern="0" cap="none" spc="23" normalizeH="0" baseline="0" noProof="0">
                <a:ln>
                  <a:noFill/>
                </a:ln>
                <a:solidFill>
                  <a:sysClr val="windowText" lastClr="000000"/>
                </a:solidFill>
                <a:effectLst/>
                <a:uLnTx/>
                <a:uFillTx/>
                <a:latin typeface="Kantumruy Pro"/>
                <a:cs typeface="Arial"/>
              </a:rPr>
              <a:t>Mindestalter für die Nutzung von ChatGPT – auch über Drittanbieter</a:t>
            </a: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a:p>
            <a:pPr marL="285750" marR="0" lvl="0" indent="-285750" algn="l" defTabSz="685800" eaLnBrk="1" fontAlgn="auto" latinLnBrk="0" hangingPunct="1">
              <a:lnSpc>
                <a:spcPct val="113999"/>
              </a:lnSpc>
              <a:spcBef>
                <a:spcPts val="120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Nutzung ab 13 Jahren mit Einverständnis der Erziehungsberechtigten</a:t>
            </a:r>
          </a:p>
          <a:p>
            <a:pPr marL="285750" marR="0" lvl="0" indent="-285750" algn="l" defTabSz="685800" eaLnBrk="1" fontAlgn="auto" latinLnBrk="0" hangingPunct="1">
              <a:lnSpc>
                <a:spcPct val="113999"/>
              </a:lnSpc>
              <a:spcBef>
                <a:spcPts val="120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Nutzung ab 16 Jahren auch ohne eine Einverständnis möglich </a:t>
            </a:r>
          </a:p>
          <a:p>
            <a:pPr marL="285750" marR="0" lvl="0" indent="-285750" algn="l" defTabSz="685800" eaLnBrk="1" fontAlgn="auto" latinLnBrk="0" hangingPunct="1">
              <a:lnSpc>
                <a:spcPct val="113999"/>
              </a:lnSpc>
              <a:spcBef>
                <a:spcPts val="120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Registrierung ab 18 Jahren</a:t>
            </a: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platzhalter 7"/>
          <p:cNvSpPr txBox="1"/>
          <p:nvPr/>
        </p:nvSpPr>
        <p:spPr bwMode="auto">
          <a:xfrm>
            <a:off x="1329178" y="3600566"/>
            <a:ext cx="8475359" cy="1006952"/>
          </a:xfrm>
          <a:prstGeom prst="rect">
            <a:avLst/>
          </a:prstGeom>
          <a:ln w="76200">
            <a:solidFill>
              <a:srgbClr val="B4E0E8"/>
            </a:solidFill>
          </a:ln>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1" i="0" u="none" strike="noStrike" kern="0" cap="none" spc="23" normalizeH="0" baseline="0" noProof="0" dirty="0">
                <a:ln>
                  <a:noFill/>
                </a:ln>
                <a:solidFill>
                  <a:prstClr val="black"/>
                </a:solidFill>
                <a:effectLst/>
                <a:uLnTx/>
                <a:uFillTx/>
                <a:latin typeface="Kantumruy Pro (Textkörper)"/>
                <a:cs typeface="Arial"/>
              </a:rPr>
              <a:t>Kontroverse Diskussion –</a:t>
            </a:r>
            <a:r>
              <a:rPr kumimoji="0" lang="de-DE" sz="1350" b="1" i="0" u="none" strike="noStrike" kern="0" cap="none" spc="23" normalizeH="0" baseline="0" noProof="0" dirty="0">
                <a:ln>
                  <a:noFill/>
                </a:ln>
                <a:solidFill>
                  <a:srgbClr val="FF0000"/>
                </a:solidFill>
                <a:effectLst/>
                <a:uLnTx/>
                <a:uFillTx/>
                <a:latin typeface="Kantumruy Pro (Textkörper)"/>
                <a:cs typeface="Arial"/>
              </a:rPr>
              <a:t> </a:t>
            </a:r>
            <a:r>
              <a:rPr kumimoji="0" lang="de-DE" sz="1350" b="0" i="0" u="none" strike="noStrike" kern="0" cap="none" spc="23" normalizeH="0" baseline="0" noProof="0" dirty="0">
                <a:ln>
                  <a:noFill/>
                </a:ln>
                <a:solidFill>
                  <a:prstClr val="black"/>
                </a:solidFill>
                <a:effectLst/>
                <a:uLnTx/>
                <a:uFillTx/>
                <a:latin typeface="Kantumruy Pro (Textkörper)"/>
                <a:cs typeface="Arial"/>
              </a:rPr>
              <a:t>Datenschutzbeauftragter Rheinland-Pfalz (</a:t>
            </a:r>
            <a:r>
              <a:rPr kumimoji="0" sz="1400" b="0" i="0" u="none" strike="noStrike" kern="0" cap="none" spc="23" normalizeH="0" baseline="0" noProof="0" dirty="0" err="1">
                <a:ln>
                  <a:noFill/>
                </a:ln>
                <a:solidFill>
                  <a:srgbClr val="000000"/>
                </a:solidFill>
                <a:effectLst/>
                <a:uLnTx/>
                <a:uFillTx/>
                <a:latin typeface="Kantumruy Pro (Textkörper)"/>
                <a:ea typeface="Arial"/>
                <a:cs typeface="Arial"/>
              </a:rPr>
              <a:t>vgl</a:t>
            </a:r>
            <a:r>
              <a:rPr kumimoji="0" sz="1400" b="0" i="0" u="none" strike="noStrike" kern="0" cap="none" spc="23" normalizeH="0" baseline="0" noProof="0" dirty="0">
                <a:ln>
                  <a:noFill/>
                </a:ln>
                <a:solidFill>
                  <a:srgbClr val="000000"/>
                </a:solidFill>
                <a:effectLst/>
                <a:uLnTx/>
                <a:uFillTx/>
                <a:latin typeface="Kantumruy Pro (Textkörper)"/>
                <a:ea typeface="Arial"/>
                <a:cs typeface="Arial"/>
              </a:rPr>
              <a:t>. </a:t>
            </a:r>
            <a:r>
              <a:rPr kumimoji="0" sz="1400" b="0" i="0" u="none" strike="noStrike" kern="0" cap="none" spc="23" normalizeH="0" baseline="0" noProof="0" dirty="0" err="1">
                <a:ln>
                  <a:noFill/>
                </a:ln>
                <a:solidFill>
                  <a:srgbClr val="000000"/>
                </a:solidFill>
                <a:effectLst/>
                <a:uLnTx/>
                <a:uFillTx/>
                <a:latin typeface="Kantumruy Pro (Textkörper)"/>
                <a:ea typeface="Arial"/>
                <a:cs typeface="Arial"/>
              </a:rPr>
              <a:t>Table.Media</a:t>
            </a:r>
            <a:r>
              <a:rPr kumimoji="0" sz="1400" b="0" i="0" u="none" strike="noStrike" kern="0" cap="none" spc="23" normalizeH="0" baseline="0" noProof="0" dirty="0">
                <a:ln>
                  <a:noFill/>
                </a:ln>
                <a:solidFill>
                  <a:srgbClr val="000000"/>
                </a:solidFill>
                <a:effectLst/>
                <a:uLnTx/>
                <a:uFillTx/>
                <a:latin typeface="Kantumruy Pro (Textkörper)"/>
                <a:ea typeface="Arial"/>
                <a:cs typeface="Arial"/>
              </a:rPr>
              <a:t> 2024</a:t>
            </a:r>
            <a:r>
              <a:rPr kumimoji="0" lang="de-DE" sz="1350" b="0" i="0" u="none" strike="noStrike" kern="0" cap="none" spc="23" normalizeH="0" baseline="0" noProof="0" dirty="0">
                <a:ln>
                  <a:noFill/>
                </a:ln>
                <a:solidFill>
                  <a:prstClr val="black"/>
                </a:solidFill>
                <a:effectLst/>
                <a:uLnTx/>
                <a:uFillTx/>
                <a:latin typeface="Kantumruy Pro (Textkörper)"/>
                <a:cs typeface="Arial"/>
              </a:rPr>
              <a:t>)</a:t>
            </a:r>
            <a:endParaRPr kumimoji="0" sz="1350" b="0" i="0" u="none" strike="noStrike" kern="0" cap="none" spc="23" normalizeH="0" baseline="0" noProof="0" dirty="0">
              <a:ln>
                <a:noFill/>
              </a:ln>
              <a:solidFill>
                <a:prstClr val="black"/>
              </a:solidFill>
              <a:effectLst/>
              <a:uLnTx/>
              <a:uFillTx/>
              <a:latin typeface="Kantumruy Pro (Textkörper)"/>
              <a:cs typeface="Arial"/>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1350" b="0" i="0" u="none" strike="noStrike" kern="0" cap="none" spc="23" normalizeH="0" baseline="0" noProof="0" dirty="0">
                <a:ln>
                  <a:noFill/>
                </a:ln>
                <a:solidFill>
                  <a:prstClr val="black"/>
                </a:solidFill>
                <a:effectLst/>
                <a:uLnTx/>
                <a:uFillTx/>
                <a:latin typeface="Kantumruy Pro"/>
                <a:cs typeface="Arial"/>
              </a:rPr>
              <a:t>Eltern müssen einer schulischen Anwendung von Künstlicher Intelligenz nicht zustimmen, solange bestimmte datenschutzrechtliche Bedingungen erfüllt sind. Das gilt auch für minderjährige Schüler.</a:t>
            </a:r>
            <a:endParaRPr kumimoji="0" lang="de-DE" sz="1350" b="1" i="0" u="none" strike="noStrike" kern="0" cap="none" spc="23" normalizeH="0" baseline="0" noProof="0" dirty="0">
              <a:ln>
                <a:noFill/>
              </a:ln>
              <a:solidFill>
                <a:prstClr val="black"/>
              </a:solidFill>
              <a:effectLst/>
              <a:uLnTx/>
              <a:uFillTx/>
              <a:latin typeface="Kantumruy Pro"/>
              <a:cs typeface="Arial"/>
            </a:endParaRPr>
          </a:p>
        </p:txBody>
      </p:sp>
      <p:sp>
        <p:nvSpPr>
          <p:cNvPr id="5" name="Textplatzhalter 7"/>
          <p:cNvSpPr txBox="1"/>
          <p:nvPr/>
        </p:nvSpPr>
        <p:spPr bwMode="auto">
          <a:xfrm>
            <a:off x="1343038" y="4751454"/>
            <a:ext cx="7894038" cy="1923324"/>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b="1" kern="0" dirty="0">
                <a:solidFill>
                  <a:prstClr val="black"/>
                </a:solidFill>
                <a:cs typeface="Arial"/>
              </a:rPr>
              <a:t>Weitere Nutzungsbedingungen: </a:t>
            </a:r>
            <a:endParaRPr lang="de-DE" kern="0" dirty="0">
              <a:solidFill>
                <a:prstClr val="black"/>
              </a:solidFill>
              <a:cs typeface="Arial"/>
            </a:endParaRPr>
          </a:p>
          <a:p>
            <a:pPr marL="285750" indent="-285750">
              <a:spcBef>
                <a:spcPts val="600"/>
              </a:spcBef>
              <a:buFont typeface="Arial" panose="020B0604020202020204" pitchFamily="34" charset="0"/>
              <a:buChar char="•"/>
              <a:defRPr/>
            </a:pPr>
            <a:r>
              <a:rPr lang="de-DE" kern="0" dirty="0">
                <a:solidFill>
                  <a:prstClr val="black"/>
                </a:solidFill>
                <a:cs typeface="Arial"/>
              </a:rPr>
              <a:t>Keine sensiblen/personenbezogenen Daten hochladen</a:t>
            </a:r>
          </a:p>
          <a:p>
            <a:pPr marL="285750" indent="-285750">
              <a:spcBef>
                <a:spcPts val="600"/>
              </a:spcBef>
              <a:buFont typeface="Arial" panose="020B0604020202020204" pitchFamily="34" charset="0"/>
              <a:buChar char="•"/>
              <a:defRPr/>
            </a:pPr>
            <a:r>
              <a:rPr lang="de-DE" kern="0" dirty="0">
                <a:solidFill>
                  <a:prstClr val="black"/>
                </a:solidFill>
                <a:cs typeface="Arial"/>
              </a:rPr>
              <a:t>Keine vertraulichen/datenschutzrelevanten Dateien hochladen</a:t>
            </a:r>
          </a:p>
          <a:p>
            <a:pPr marL="285750" indent="-285750">
              <a:spcBef>
                <a:spcPts val="600"/>
              </a:spcBef>
              <a:buFont typeface="Arial" panose="020B0604020202020204" pitchFamily="34" charset="0"/>
              <a:buChar char="•"/>
              <a:defRPr/>
            </a:pPr>
            <a:r>
              <a:rPr lang="de-DE" kern="0" dirty="0">
                <a:solidFill>
                  <a:prstClr val="black"/>
                </a:solidFill>
                <a:cs typeface="Arial"/>
              </a:rPr>
              <a:t>Missbrauch vermeiden (z. B. Desinformation, akademische Unredlichkeit, …)</a:t>
            </a:r>
          </a:p>
          <a:p>
            <a:pPr marL="285750" indent="-285750">
              <a:spcBef>
                <a:spcPts val="600"/>
              </a:spcBef>
              <a:buFont typeface="Arial"/>
              <a:buChar char="•"/>
              <a:defRPr/>
            </a:pPr>
            <a:r>
              <a:rPr lang="de-DE" kern="0" dirty="0">
                <a:solidFill>
                  <a:prstClr val="black"/>
                </a:solidFill>
                <a:cs typeface="Arial"/>
              </a:rPr>
              <a:t>Keine Garantie auf Richtigkeit</a:t>
            </a:r>
          </a:p>
          <a:p>
            <a:pPr marL="285750" indent="-285750">
              <a:spcBef>
                <a:spcPts val="600"/>
              </a:spcBef>
              <a:buFont typeface="Arial"/>
              <a:buChar char="•"/>
              <a:defRPr/>
            </a:pPr>
            <a:r>
              <a:rPr lang="de-DE" kern="0" dirty="0">
                <a:solidFill>
                  <a:prstClr val="black"/>
                </a:solidFill>
                <a:cs typeface="Arial"/>
              </a:rPr>
              <a:t>Informationen die in einen </a:t>
            </a:r>
            <a:r>
              <a:rPr lang="de-DE" kern="0" dirty="0" err="1">
                <a:solidFill>
                  <a:prstClr val="black"/>
                </a:solidFill>
                <a:cs typeface="Arial"/>
              </a:rPr>
              <a:t>ChatGPT</a:t>
            </a:r>
            <a:r>
              <a:rPr lang="de-DE" kern="0" dirty="0">
                <a:solidFill>
                  <a:prstClr val="black"/>
                </a:solidFill>
                <a:cs typeface="Arial"/>
              </a:rPr>
              <a:t>-Dialog eingegeben werden, analysieren und für das Training von KI-Modellen nutzen. </a:t>
            </a:r>
            <a:endParaRPr kern="0" dirty="0">
              <a:solidFill>
                <a:prstClr val="black"/>
              </a:solidFill>
              <a:cs typeface="Arial"/>
            </a:endParaRPr>
          </a:p>
          <a:p>
            <a:pPr marL="285750" indent="-285750">
              <a:buFont typeface="Arial"/>
              <a:buChar char="•"/>
              <a:defRPr/>
            </a:pPr>
            <a:endParaRPr lang="de-DE" kern="0" dirty="0">
              <a:solidFill>
                <a:prstClr val="black"/>
              </a:solidFill>
              <a:cs typeface="Arial"/>
            </a:endParaRPr>
          </a:p>
        </p:txBody>
      </p:sp>
      <p:sp>
        <p:nvSpPr>
          <p:cNvPr id="6" name="Wolkenförmige Legende 5"/>
          <p:cNvSpPr/>
          <p:nvPr/>
        </p:nvSpPr>
        <p:spPr bwMode="auto">
          <a:xfrm>
            <a:off x="7497484" y="2287455"/>
            <a:ext cx="2307053" cy="1122744"/>
          </a:xfrm>
          <a:prstGeom prst="cloudCallout">
            <a:avLst>
              <a:gd name="adj1" fmla="val -20833"/>
              <a:gd name="adj2" fmla="val 625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black"/>
                </a:solidFill>
                <a:effectLst/>
                <a:uLnTx/>
                <a:uFillTx/>
                <a:latin typeface="Kantumruy Pro"/>
                <a:cs typeface="Arial"/>
              </a:rPr>
              <a:t>Wie handhaben Sie es in der Praxis? </a:t>
            </a:r>
            <a:endParaRPr kumimoji="0" sz="1400" b="0" i="0" u="none" strike="noStrike" kern="0" cap="none" spc="0" normalizeH="0" baseline="0" noProof="0" dirty="0">
              <a:ln>
                <a:noFill/>
              </a:ln>
              <a:solidFill>
                <a:prstClr val="white"/>
              </a:solidFill>
              <a:effectLst/>
              <a:uLnTx/>
              <a:uFillTx/>
              <a:latin typeface="Kantumruy Pro"/>
              <a:cs typeface="Arial"/>
            </a:endParaRPr>
          </a:p>
        </p:txBody>
      </p:sp>
      <p:pic>
        <p:nvPicPr>
          <p:cNvPr id="7" name="Grafik 6"/>
          <p:cNvPicPr>
            <a:picLocks noChangeAspect="1"/>
          </p:cNvPicPr>
          <p:nvPr/>
        </p:nvPicPr>
        <p:blipFill>
          <a:blip r:embed="rId3"/>
          <a:stretch/>
        </p:blipFill>
        <p:spPr bwMode="auto">
          <a:xfrm>
            <a:off x="10149099" y="1945195"/>
            <a:ext cx="714163" cy="554190"/>
          </a:xfrm>
          <a:prstGeom prst="rect">
            <a:avLst/>
          </a:prstGeom>
        </p:spPr>
      </p:pic>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7646380" cy="1200329"/>
          </a:xfrm>
          <a:prstGeom prst="rect">
            <a:avLst/>
          </a:prstGeom>
          <a:noFill/>
        </p:spPr>
        <p:txBody>
          <a:bodyPr wrap="square" rtlCol="0">
            <a:spAutoFit/>
          </a:bodyPr>
          <a:lstStyle/>
          <a:p>
            <a:r>
              <a:rPr lang="de-DE" sz="3600" dirty="0">
                <a:solidFill>
                  <a:schemeClr val="bg2"/>
                </a:solidFill>
              </a:rPr>
              <a:t>Nutzungsbedingungen von </a:t>
            </a:r>
            <a:r>
              <a:rPr lang="de-DE" sz="3600" dirty="0" err="1">
                <a:solidFill>
                  <a:schemeClr val="bg2"/>
                </a:solidFill>
              </a:rPr>
              <a:t>ChatGPT</a:t>
            </a:r>
            <a:r>
              <a:rPr lang="de-DE" sz="3600" dirty="0">
                <a:solidFill>
                  <a:schemeClr val="bg2"/>
                </a:solidFill>
              </a:rPr>
              <a:t> (</a:t>
            </a:r>
            <a:r>
              <a:rPr lang="de-DE" sz="3600" dirty="0" err="1">
                <a:solidFill>
                  <a:schemeClr val="bg2"/>
                </a:solidFill>
              </a:rPr>
              <a:t>OpenAI</a:t>
            </a:r>
            <a:r>
              <a:rPr lang="de-DE" sz="3600" dirty="0">
                <a:solidFill>
                  <a:schemeClr val="bg2"/>
                </a:solidFill>
              </a:rPr>
              <a:t> 2024)</a:t>
            </a:r>
          </a:p>
        </p:txBody>
      </p:sp>
    </p:spTree>
    <p:extLst>
      <p:ext uri="{BB962C8B-B14F-4D97-AF65-F5344CB8AC3E}">
        <p14:creationId xmlns:p14="http://schemas.microsoft.com/office/powerpoint/2010/main" val="75796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Textplatzhalter 7"/>
          <p:cNvSpPr txBox="1">
            <a:spLocks/>
          </p:cNvSpPr>
          <p:nvPr/>
        </p:nvSpPr>
        <p:spPr bwMode="auto">
          <a:xfrm>
            <a:off x="1329178" y="1945195"/>
            <a:ext cx="7894038" cy="4894289"/>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1" i="0" u="none" strike="noStrike" kern="0" cap="none" spc="23" normalizeH="0" baseline="0" noProof="0">
                <a:ln>
                  <a:noFill/>
                </a:ln>
                <a:solidFill>
                  <a:sysClr val="windowText" lastClr="000000"/>
                </a:solidFill>
                <a:effectLst/>
                <a:uLnTx/>
                <a:uFillTx/>
                <a:latin typeface="Kantumruy Pro"/>
                <a:cs typeface="Arial"/>
              </a:rPr>
              <a:t>Nutzung von KI-Tools durch Lehrkräfte: </a:t>
            </a: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a:p>
            <a:pPr marL="285750" marR="0" lvl="0" indent="-285750" algn="l" defTabSz="685800" eaLnBrk="1" fontAlgn="auto" latinLnBrk="0" hangingPunct="1">
              <a:lnSpc>
                <a:spcPct val="113999"/>
              </a:lnSpc>
              <a:spcBef>
                <a:spcPts val="120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Die meisten KI-Tools stammen von außereuropäischen Unternehmen (z. B. USA), die Datenverarbeitung erfolgt oft außerhalb der EU. </a:t>
            </a:r>
          </a:p>
          <a:p>
            <a:pPr marL="285750" marR="0" lvl="0" indent="-285750" algn="l" defTabSz="685800" eaLnBrk="1" fontAlgn="auto" latinLnBrk="0" hangingPunct="1">
              <a:lnSpc>
                <a:spcPct val="113999"/>
              </a:lnSpc>
              <a:spcBef>
                <a:spcPts val="120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Nutzung durch Lehrkräfte ist unproblematisch, sofern keine personenbezogenen Daten (z.B. der Schüler*innen) eingegeben werden.</a:t>
            </a:r>
          </a:p>
          <a:p>
            <a:pPr marL="285750" marR="0" lvl="0" indent="-285750" algn="l" defTabSz="685800" eaLnBrk="1" fontAlgn="auto" latinLnBrk="0" hangingPunct="1">
              <a:lnSpc>
                <a:spcPct val="113999"/>
              </a:lnSpc>
              <a:spcBef>
                <a:spcPts val="120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Für eine Accounterstellung müssen personenbezogene Daten angeben werden - persönliche Entscheidung </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1350" b="1" i="0" u="none" strike="noStrike" kern="0" cap="none" spc="23" normalizeH="0" baseline="0" noProof="0">
                <a:ln>
                  <a:noFill/>
                </a:ln>
                <a:solidFill>
                  <a:sysClr val="windowText" lastClr="000000"/>
                </a:solidFill>
                <a:effectLst/>
                <a:uLnTx/>
                <a:uFillTx/>
                <a:latin typeface="Kantumruy Pro"/>
                <a:cs typeface="Arial"/>
              </a:rPr>
              <a:t>KI-Tools für Schüler*innen nutzbar?</a:t>
            </a: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a:p>
            <a:pPr marL="285750" marR="0" lvl="0" indent="-285750" algn="l" defTabSz="685800" eaLnBrk="1" fontAlgn="auto" latinLnBrk="0" hangingPunct="1">
              <a:lnSpc>
                <a:spcPct val="113999"/>
              </a:lnSpc>
              <a:spcBef>
                <a:spcPts val="120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Die Schulleitung trägt die Verantwortung für die Einhaltung der DSGVO.</a:t>
            </a:r>
          </a:p>
          <a:p>
            <a:pPr marL="285750" marR="0" lvl="0" indent="-285750" algn="l" defTabSz="685800" eaLnBrk="1" fontAlgn="auto" latinLnBrk="0" hangingPunct="1">
              <a:lnSpc>
                <a:spcPct val="113999"/>
              </a:lnSpc>
              <a:spcBef>
                <a:spcPts val="120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ChatGPT ist nicht DSGVO-konform.</a:t>
            </a:r>
          </a:p>
          <a:p>
            <a:pPr marL="0" marR="0" lvl="0" indent="0" algn="l" defTabSz="685800" eaLnBrk="1" fontAlgn="auto" latinLnBrk="0" hangingPunct="1">
              <a:lnSpc>
                <a:spcPct val="113999"/>
              </a:lnSpc>
              <a:spcBef>
                <a:spcPts val="1200"/>
              </a:spcBef>
              <a:spcAft>
                <a:spcPts val="0"/>
              </a:spcAft>
              <a:buClrTx/>
              <a:buSzTx/>
              <a:buFont typeface="Arial"/>
              <a:buNone/>
              <a:tabLst/>
              <a:defRPr/>
            </a:pPr>
            <a:endParaRPr kumimoji="0" lang="de-DE" sz="1350" b="1"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Flussdiagramm: Alternativer Prozess 3"/>
          <p:cNvSpPr/>
          <p:nvPr/>
        </p:nvSpPr>
        <p:spPr bwMode="auto">
          <a:xfrm>
            <a:off x="1664842" y="5356688"/>
            <a:ext cx="3809329" cy="1166340"/>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black"/>
                </a:solidFill>
                <a:effectLst/>
                <a:uLnTx/>
                <a:uFillTx/>
                <a:latin typeface="Kantumruy Pro"/>
                <a:cs typeface="Arial"/>
              </a:rPr>
              <a:t>Lehrkräfte dürfen mit </a:t>
            </a:r>
            <a:r>
              <a:rPr kumimoji="0" lang="de-DE" sz="1400" b="0" i="0" u="none" strike="noStrike" kern="0" cap="none" spc="0" normalizeH="0" baseline="0" noProof="0" dirty="0" err="1">
                <a:ln>
                  <a:noFill/>
                </a:ln>
                <a:solidFill>
                  <a:prstClr val="black"/>
                </a:solidFill>
                <a:effectLst/>
                <a:uLnTx/>
                <a:uFillTx/>
                <a:latin typeface="Kantumruy Pro"/>
                <a:cs typeface="Arial"/>
              </a:rPr>
              <a:t>ChatGPT</a:t>
            </a:r>
            <a:r>
              <a:rPr kumimoji="0" lang="de-DE" sz="1400" b="0" i="0" u="none" strike="noStrike" kern="0" cap="none" spc="0" normalizeH="0" baseline="0" noProof="0" dirty="0">
                <a:ln>
                  <a:noFill/>
                </a:ln>
                <a:solidFill>
                  <a:prstClr val="black"/>
                </a:solidFill>
                <a:effectLst/>
                <a:uLnTx/>
                <a:uFillTx/>
                <a:latin typeface="Kantumruy Pro"/>
                <a:cs typeface="Arial"/>
              </a:rPr>
              <a:t>: </a:t>
            </a:r>
            <a:endParaRPr kumimoji="0" sz="1400" b="0" i="0" u="none" strike="noStrike" kern="0" cap="none" spc="0" normalizeH="0" baseline="0" noProof="0" dirty="0">
              <a:ln>
                <a:noFill/>
              </a:ln>
              <a:solidFill>
                <a:prstClr val="white"/>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dirty="0">
                <a:ln>
                  <a:noFill/>
                </a:ln>
                <a:solidFill>
                  <a:prstClr val="black"/>
                </a:solidFill>
                <a:effectLst/>
                <a:uLnTx/>
                <a:uFillTx/>
                <a:latin typeface="Kantumruy Pro"/>
                <a:cs typeface="Arial"/>
              </a:rPr>
              <a:t>Prompts mit einem privaten Account demonstrieren.</a:t>
            </a:r>
            <a:endParaRPr kumimoji="0" sz="1400" b="0" i="0" u="none" strike="noStrike" kern="0" cap="none" spc="0" normalizeH="0" baseline="0" noProof="0" dirty="0">
              <a:ln>
                <a:noFill/>
              </a:ln>
              <a:solidFill>
                <a:prstClr val="white"/>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dirty="0">
                <a:ln>
                  <a:noFill/>
                </a:ln>
                <a:solidFill>
                  <a:prstClr val="black"/>
                </a:solidFill>
                <a:effectLst/>
                <a:uLnTx/>
                <a:uFillTx/>
                <a:latin typeface="Kantumruy Pro"/>
                <a:cs typeface="Arial"/>
              </a:rPr>
              <a:t>Accounts auf nicht personalisierten schulischen Endgeräten bereitstellen. </a:t>
            </a:r>
            <a:endParaRPr kumimoji="0" sz="1400" b="0" i="0" u="none" strike="noStrike" kern="0" cap="none" spc="0" normalizeH="0" baseline="0" noProof="0" dirty="0">
              <a:ln>
                <a:noFill/>
              </a:ln>
              <a:solidFill>
                <a:prstClr val="white"/>
              </a:solidFill>
              <a:effectLst/>
              <a:uLnTx/>
              <a:uFillTx/>
              <a:latin typeface="Kantumruy Pro"/>
              <a:cs typeface="Arial"/>
            </a:endParaRPr>
          </a:p>
        </p:txBody>
      </p:sp>
      <p:sp>
        <p:nvSpPr>
          <p:cNvPr id="5" name="Flussdiagramm: Alternativer Prozess 4"/>
          <p:cNvSpPr/>
          <p:nvPr/>
        </p:nvSpPr>
        <p:spPr bwMode="auto">
          <a:xfrm>
            <a:off x="5824225" y="5335239"/>
            <a:ext cx="3808800" cy="1166340"/>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black"/>
                </a:solidFill>
                <a:effectLst/>
                <a:uLnTx/>
                <a:uFillTx/>
                <a:latin typeface="Kantumruy Pro"/>
                <a:cs typeface="Arial"/>
              </a:rPr>
              <a:t>Lehrkräfte dürfen </a:t>
            </a:r>
            <a:r>
              <a:rPr kumimoji="0" lang="de-DE" sz="1400" b="0" i="0" u="none" strike="noStrike" kern="0" cap="none" spc="0" normalizeH="0" baseline="0" noProof="0" dirty="0" err="1">
                <a:ln>
                  <a:noFill/>
                </a:ln>
                <a:solidFill>
                  <a:prstClr val="black"/>
                </a:solidFill>
                <a:effectLst/>
                <a:uLnTx/>
                <a:uFillTx/>
                <a:latin typeface="Kantumruy Pro"/>
                <a:cs typeface="Arial"/>
              </a:rPr>
              <a:t>ChatGPT</a:t>
            </a:r>
            <a:r>
              <a:rPr kumimoji="0" lang="de-DE" sz="1400" b="0" i="0" u="none" strike="noStrike" kern="0" cap="none" spc="0" normalizeH="0" baseline="0" noProof="0" dirty="0">
                <a:ln>
                  <a:noFill/>
                </a:ln>
                <a:solidFill>
                  <a:prstClr val="black"/>
                </a:solidFill>
                <a:effectLst/>
                <a:uLnTx/>
                <a:uFillTx/>
                <a:latin typeface="Kantumruy Pro"/>
                <a:cs typeface="Arial"/>
              </a:rPr>
              <a:t> nicht: </a:t>
            </a:r>
            <a:endParaRPr kumimoji="0" sz="1400" b="0" i="0" u="none" strike="noStrike" kern="0" cap="none" spc="0" normalizeH="0" baseline="0" noProof="0" dirty="0">
              <a:ln>
                <a:noFill/>
              </a:ln>
              <a:solidFill>
                <a:prstClr val="white"/>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dirty="0">
                <a:ln>
                  <a:noFill/>
                </a:ln>
                <a:solidFill>
                  <a:prstClr val="black"/>
                </a:solidFill>
                <a:effectLst/>
                <a:uLnTx/>
                <a:uFillTx/>
                <a:latin typeface="Kantumruy Pro"/>
                <a:cs typeface="Arial"/>
              </a:rPr>
              <a:t>zur Nutzung private </a:t>
            </a:r>
            <a:r>
              <a:rPr kumimoji="0" lang="de-DE" sz="1400" b="0" i="0" u="none" strike="noStrike" kern="0" cap="none" spc="0" normalizeH="0" baseline="0" noProof="0" dirty="0" err="1">
                <a:ln>
                  <a:noFill/>
                </a:ln>
                <a:solidFill>
                  <a:prstClr val="black"/>
                </a:solidFill>
                <a:effectLst/>
                <a:uLnTx/>
                <a:uFillTx/>
                <a:latin typeface="Kantumruy Pro"/>
                <a:cs typeface="Arial"/>
              </a:rPr>
              <a:t>Schüleraccounts</a:t>
            </a:r>
            <a:r>
              <a:rPr kumimoji="0" lang="de-DE" sz="1400" b="0" i="0" u="none" strike="noStrike" kern="0" cap="none" spc="0" normalizeH="0" baseline="0" noProof="0" dirty="0">
                <a:ln>
                  <a:noFill/>
                </a:ln>
                <a:solidFill>
                  <a:prstClr val="black"/>
                </a:solidFill>
                <a:effectLst/>
                <a:uLnTx/>
                <a:uFillTx/>
                <a:latin typeface="Kantumruy Pro"/>
                <a:cs typeface="Arial"/>
              </a:rPr>
              <a:t> verpflichten</a:t>
            </a:r>
            <a:endParaRPr kumimoji="0" sz="1400" b="0" i="0" u="none" strike="noStrike" kern="0" cap="none" spc="0" normalizeH="0" baseline="0" noProof="0" dirty="0">
              <a:ln>
                <a:noFill/>
              </a:ln>
              <a:solidFill>
                <a:prstClr val="white"/>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dirty="0">
                <a:ln>
                  <a:noFill/>
                </a:ln>
                <a:solidFill>
                  <a:prstClr val="black"/>
                </a:solidFill>
                <a:effectLst/>
                <a:uLnTx/>
                <a:uFillTx/>
                <a:latin typeface="Kantumruy Pro"/>
                <a:cs typeface="Arial"/>
              </a:rPr>
              <a:t>als Voraussetzung für Leistungsüberprüfung festlegen. </a:t>
            </a:r>
            <a:endParaRPr kumimoji="0" sz="1400" b="0" i="0" u="none" strike="noStrike" kern="0" cap="none" spc="0" normalizeH="0" baseline="0" noProof="0" dirty="0">
              <a:ln>
                <a:noFill/>
              </a:ln>
              <a:solidFill>
                <a:prstClr val="white"/>
              </a:solidFill>
              <a:effectLst/>
              <a:uLnTx/>
              <a:uFillTx/>
              <a:latin typeface="Kantumruy Pro"/>
              <a:cs typeface="Arial"/>
            </a:endParaRPr>
          </a:p>
        </p:txBody>
      </p:sp>
      <p:sp>
        <p:nvSpPr>
          <p:cNvPr id="6" name="Abgerundetes Rechteck 5"/>
          <p:cNvSpPr/>
          <p:nvPr/>
        </p:nvSpPr>
        <p:spPr bwMode="auto">
          <a:xfrm>
            <a:off x="1664842" y="6587702"/>
            <a:ext cx="7968183" cy="262392"/>
          </a:xfrm>
          <a:prstGeom prst="roundRect">
            <a:avLst>
              <a:gd name="adj" fmla="val 16667"/>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1" i="0" u="none" strike="noStrike" kern="0" cap="none" spc="0" normalizeH="0" baseline="0" noProof="0" dirty="0">
                <a:ln>
                  <a:noFill/>
                </a:ln>
                <a:solidFill>
                  <a:prstClr val="black"/>
                </a:solidFill>
                <a:effectLst/>
                <a:uLnTx/>
                <a:uFillTx/>
                <a:latin typeface="Kantumruy Pro"/>
                <a:cs typeface="Arial"/>
              </a:rPr>
              <a:t>Empfehlung: DSGVO-konforme Alternativen nutzen (wie z. B. </a:t>
            </a:r>
            <a:r>
              <a:rPr kumimoji="0" lang="de-DE" sz="1400" b="1" i="0" u="none" strike="noStrike" kern="0" cap="none" spc="0" normalizeH="0" baseline="0" noProof="0" dirty="0" err="1">
                <a:ln>
                  <a:noFill/>
                </a:ln>
                <a:solidFill>
                  <a:prstClr val="black"/>
                </a:solidFill>
                <a:effectLst/>
                <a:uLnTx/>
                <a:uFillTx/>
                <a:latin typeface="Kantumruy Pro"/>
                <a:cs typeface="Arial"/>
              </a:rPr>
              <a:t>fobizz</a:t>
            </a:r>
            <a:r>
              <a:rPr kumimoji="0" lang="de-DE" sz="1400" b="1" i="0" u="none" strike="noStrike" kern="0" cap="none" spc="0" normalizeH="0" baseline="0" noProof="0" dirty="0">
                <a:ln>
                  <a:noFill/>
                </a:ln>
                <a:solidFill>
                  <a:prstClr val="black"/>
                </a:solidFill>
                <a:effectLst/>
                <a:uLnTx/>
                <a:uFillTx/>
                <a:latin typeface="Kantumruy Pro"/>
                <a:cs typeface="Arial"/>
              </a:rPr>
              <a:t>-KI-Assistenz)</a:t>
            </a:r>
            <a:endParaRPr kumimoji="0" sz="1400" b="0" i="0" u="none" strike="noStrike" kern="0" cap="none" spc="0" normalizeH="0" baseline="0" noProof="0" dirty="0">
              <a:ln>
                <a:noFill/>
              </a:ln>
              <a:solidFill>
                <a:prstClr val="white"/>
              </a:solidFill>
              <a:effectLst/>
              <a:uLnTx/>
              <a:uFillTx/>
              <a:latin typeface="Kantumruy Pro"/>
              <a:cs typeface="Arial"/>
            </a:endParaRPr>
          </a:p>
        </p:txBody>
      </p:sp>
      <p:sp>
        <p:nvSpPr>
          <p:cNvPr id="7" name="Textfeld 6">
            <a:extLst>
              <a:ext uri="{FF2B5EF4-FFF2-40B4-BE49-F238E27FC236}">
                <a16:creationId xmlns:a16="http://schemas.microsoft.com/office/drawing/2014/main" id="{2A406E47-99EB-45AD-B39A-5063065E82B5}"/>
              </a:ext>
            </a:extLst>
          </p:cNvPr>
          <p:cNvSpPr txBox="1"/>
          <p:nvPr/>
        </p:nvSpPr>
        <p:spPr>
          <a:xfrm>
            <a:off x="1329178" y="374136"/>
            <a:ext cx="3749744" cy="646331"/>
          </a:xfrm>
          <a:prstGeom prst="rect">
            <a:avLst/>
          </a:prstGeom>
          <a:noFill/>
        </p:spPr>
        <p:txBody>
          <a:bodyPr wrap="none" rtlCol="0">
            <a:spAutoFit/>
          </a:bodyPr>
          <a:lstStyle/>
          <a:p>
            <a:r>
              <a:rPr lang="de-DE" sz="3600" dirty="0">
                <a:solidFill>
                  <a:schemeClr val="bg2"/>
                </a:solidFill>
              </a:rPr>
              <a:t>KI &amp; Datenschutz</a:t>
            </a:r>
          </a:p>
        </p:txBody>
      </p:sp>
    </p:spTree>
    <p:extLst>
      <p:ext uri="{BB962C8B-B14F-4D97-AF65-F5344CB8AC3E}">
        <p14:creationId xmlns:p14="http://schemas.microsoft.com/office/powerpoint/2010/main" val="2909183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5235510-7513-E9A2-011C-66AC1BE491D6}"/>
              </a:ext>
            </a:extLst>
          </p:cNvPr>
          <p:cNvSpPr>
            <a:spLocks noGrp="1"/>
          </p:cNvSpPr>
          <p:nvPr>
            <p:ph idx="1"/>
          </p:nvPr>
        </p:nvSpPr>
        <p:spPr/>
        <p:txBody>
          <a:bodyPr/>
          <a:lstStyle/>
          <a:p>
            <a:endParaRPr lang="de-DE" dirty="0"/>
          </a:p>
          <a:p>
            <a:r>
              <a:rPr lang="de-DE" b="1" dirty="0" err="1"/>
              <a:t>Autor:innen</a:t>
            </a:r>
            <a:endParaRPr lang="de-DE" b="1" dirty="0"/>
          </a:p>
          <a:p>
            <a:r>
              <a:rPr lang="de-DE" dirty="0"/>
              <a:t>Helf, P., Lern- und Forschungsgebiet Didaktik der Mathematik, RWTH Aachen University | Wichmann, B., Lern- und Forschungsgebiet Didaktik der Mathematik, RWTH Aachen University</a:t>
            </a:r>
          </a:p>
          <a:p>
            <a:endParaRPr lang="de-DE" dirty="0"/>
          </a:p>
          <a:p>
            <a:r>
              <a:rPr lang="de-DE" b="1" dirty="0"/>
              <a:t>Produkttyp</a:t>
            </a:r>
          </a:p>
          <a:p>
            <a:r>
              <a:rPr lang="de-DE" dirty="0"/>
              <a:t>Fortbildungskonzept</a:t>
            </a:r>
          </a:p>
          <a:p>
            <a:r>
              <a:rPr lang="de-DE" b="1" dirty="0"/>
              <a:t>Schulstufe</a:t>
            </a:r>
          </a:p>
          <a:p>
            <a:r>
              <a:rPr lang="de-DE" dirty="0"/>
              <a:t>[Mehrfachangabe möglich: Elementarbereich, Primarstufe, Sekundarstufe I, Sekundarstufe II, Berufliche Bildung]</a:t>
            </a:r>
          </a:p>
        </p:txBody>
      </p:sp>
    </p:spTree>
    <p:extLst>
      <p:ext uri="{BB962C8B-B14F-4D97-AF65-F5344CB8AC3E}">
        <p14:creationId xmlns:p14="http://schemas.microsoft.com/office/powerpoint/2010/main" val="3259754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4" name="Textplatzhalter 7"/>
          <p:cNvSpPr txBox="1">
            <a:spLocks/>
          </p:cNvSpPr>
          <p:nvPr/>
        </p:nvSpPr>
        <p:spPr bwMode="auto">
          <a:xfrm>
            <a:off x="1329178" y="1993206"/>
            <a:ext cx="8022050" cy="4894289"/>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Geschützte Werke im Sinne des Urheberrechtsgesetzes sind nur </a:t>
            </a:r>
            <a:r>
              <a:rPr kumimoji="0" lang="de-DE" sz="1350" b="0" i="0" u="sng" strike="noStrike" kern="0" cap="none" spc="23" normalizeH="0" baseline="0" noProof="0">
                <a:ln>
                  <a:noFill/>
                </a:ln>
                <a:solidFill>
                  <a:sysClr val="windowText" lastClr="000000"/>
                </a:solidFill>
                <a:effectLst/>
                <a:uLnTx/>
                <a:uFillTx/>
                <a:latin typeface="Kantumruy Pro"/>
                <a:cs typeface="Arial"/>
              </a:rPr>
              <a:t>persönliche geistige Schöpfungen [eines Menschen]</a:t>
            </a:r>
            <a:r>
              <a:rPr kumimoji="0" lang="de-DE" sz="1350" b="0" i="0" u="none" strike="noStrike" kern="0" cap="none" spc="23" normalizeH="0" baseline="0" noProof="0">
                <a:ln>
                  <a:noFill/>
                </a:ln>
                <a:solidFill>
                  <a:sysClr val="windowText" lastClr="000000"/>
                </a:solidFill>
                <a:effectLst/>
                <a:uLnTx/>
                <a:uFillTx/>
                <a:latin typeface="Kantumruy Pro"/>
                <a:cs typeface="Arial"/>
              </a:rPr>
              <a:t> (vgl. §2 Abs 2 UrhG, BMJ 2024). </a:t>
            </a: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 Rein KI-basierte Inhalte genießen daher keinen urheberrechtlichen Schutz.“ (BMJ 2024) </a:t>
            </a: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“OpenAI will not claim copyright over content generated by the API for you or your end users. Please see our Terms of Use for additional details.” (OpenAI 2024)</a:t>
            </a:r>
            <a:endParaRPr kumimoji="0" lang="de-DE" sz="1350" b="0" i="0" u="none" strike="noStrike" kern="0" cap="none" spc="23" normalizeH="0" baseline="0" noProof="0">
              <a:ln>
                <a:noFill/>
              </a:ln>
              <a:solidFill>
                <a:srgbClr val="FF0000"/>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Transparenzanforderung: Es sollte eine Kennzeichnung erfolgen (vgl. EU AI Act, Artikel 50). </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1" i="0" u="none" strike="noStrike" kern="0" cap="none" spc="23" normalizeH="0" baseline="0" noProof="0">
                <a:ln>
                  <a:noFill/>
                </a:ln>
                <a:solidFill>
                  <a:sysClr val="windowText" lastClr="000000"/>
                </a:solidFill>
                <a:effectLst/>
                <a:uLnTx/>
                <a:uFillTx/>
                <a:latin typeface="Kantumruy Pro"/>
                <a:cs typeface="Arial"/>
              </a:rPr>
              <a:t>Grauzonen &amp; Gefahren: </a:t>
            </a: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Hochladen eines urheberrechtlich geschützten Textes (z. B. ein Ausschnitt aus einem Harry Potter Text) und Neuschöpfung basierend auf dieser Eingabe. </a:t>
            </a: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Nur freie Prompts und keine urheberrechtlich geschützte Dateien hochladen!</a:t>
            </a: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pic>
        <p:nvPicPr>
          <p:cNvPr id="5" name="Grafik 4"/>
          <p:cNvPicPr>
            <a:picLocks noChangeAspect="1"/>
          </p:cNvPicPr>
          <p:nvPr/>
        </p:nvPicPr>
        <p:blipFill>
          <a:blip r:embed="rId3"/>
          <a:stretch/>
        </p:blipFill>
        <p:spPr bwMode="auto">
          <a:xfrm>
            <a:off x="9290535" y="1945195"/>
            <a:ext cx="1572727" cy="552201"/>
          </a:xfrm>
          <a:prstGeom prst="rect">
            <a:avLst/>
          </a:prstGeom>
        </p:spPr>
      </p:pic>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5160515" cy="1200329"/>
          </a:xfrm>
          <a:prstGeom prst="rect">
            <a:avLst/>
          </a:prstGeom>
          <a:noFill/>
        </p:spPr>
        <p:txBody>
          <a:bodyPr wrap="none" rtlCol="0">
            <a:spAutoFit/>
          </a:bodyPr>
          <a:lstStyle/>
          <a:p>
            <a:r>
              <a:rPr lang="de-DE" sz="3600" dirty="0">
                <a:solidFill>
                  <a:schemeClr val="bg2"/>
                </a:solidFill>
              </a:rPr>
              <a:t>KI &amp; Urheberrecht</a:t>
            </a:r>
          </a:p>
          <a:p>
            <a:r>
              <a:rPr lang="de-DE" sz="3600" dirty="0">
                <a:solidFill>
                  <a:schemeClr val="bg2"/>
                </a:solidFill>
              </a:rPr>
              <a:t>Text- und Bildgeneration</a:t>
            </a:r>
          </a:p>
        </p:txBody>
      </p:sp>
    </p:spTree>
    <p:extLst>
      <p:ext uri="{BB962C8B-B14F-4D97-AF65-F5344CB8AC3E}">
        <p14:creationId xmlns:p14="http://schemas.microsoft.com/office/powerpoint/2010/main" val="2082981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4" name="Textplatzhalter 7"/>
          <p:cNvSpPr txBox="1">
            <a:spLocks/>
          </p:cNvSpPr>
          <p:nvPr/>
        </p:nvSpPr>
        <p:spPr bwMode="auto">
          <a:xfrm>
            <a:off x="1124838" y="1514279"/>
            <a:ext cx="7894038" cy="4894289"/>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lvl="1" indent="0">
              <a:buFont typeface="Kantumruy Pro"/>
              <a:buNone/>
              <a:defRPr/>
            </a:pPr>
            <a:endParaRPr lang="de-DE" kern="0" dirty="0">
              <a:solidFill>
                <a:schemeClr val="bg1"/>
              </a:solidFill>
              <a:latin typeface="Kantumruy Pro"/>
              <a:cs typeface="Kantumruy Pro"/>
            </a:endParaRPr>
          </a:p>
          <a:p>
            <a:pPr marL="557213" lvl="1" indent="-285750">
              <a:buFont typeface="Arial" panose="020B0604020202020204" pitchFamily="34" charset="0"/>
              <a:buChar char="•"/>
              <a:defRPr/>
            </a:pPr>
            <a:r>
              <a:rPr lang="de-DE" kern="0" dirty="0">
                <a:solidFill>
                  <a:schemeClr val="bg1"/>
                </a:solidFill>
                <a:latin typeface="Kantumruy Pro"/>
                <a:ea typeface="Kantumruy Pro"/>
                <a:cs typeface="Kantumruy Pro"/>
              </a:rPr>
              <a:t>Wir kennen derzeit die Trainingsdaten von </a:t>
            </a:r>
            <a:r>
              <a:rPr lang="de-DE" kern="0" dirty="0" err="1">
                <a:solidFill>
                  <a:schemeClr val="bg1"/>
                </a:solidFill>
                <a:latin typeface="Kantumruy Pro"/>
                <a:ea typeface="Kantumruy Pro"/>
                <a:cs typeface="Kantumruy Pro"/>
              </a:rPr>
              <a:t>ChatGPT</a:t>
            </a:r>
            <a:r>
              <a:rPr lang="de-DE" kern="0" dirty="0">
                <a:solidFill>
                  <a:schemeClr val="bg1"/>
                </a:solidFill>
                <a:latin typeface="Kantumruy Pro"/>
                <a:ea typeface="Kantumruy Pro"/>
                <a:cs typeface="Kantumruy Pro"/>
              </a:rPr>
              <a:t> nicht </a:t>
            </a:r>
          </a:p>
          <a:p>
            <a:pPr marL="557213" lvl="1" indent="-285750">
              <a:buFont typeface="Arial" panose="020B0604020202020204" pitchFamily="34" charset="0"/>
              <a:buChar char="•"/>
              <a:defRPr/>
            </a:pPr>
            <a:r>
              <a:rPr lang="de-DE" kern="0" dirty="0">
                <a:solidFill>
                  <a:schemeClr val="bg1"/>
                </a:solidFill>
                <a:latin typeface="Kantumruy Pro"/>
                <a:ea typeface="Kantumruy Pro"/>
                <a:cs typeface="Kantumruy Pro"/>
              </a:rPr>
              <a:t>hier liegen (wahrscheinlich) urheberrechtliche Verstöße vor – sie können nur nicht nachgewiesen werden (ethische Aspekte). </a:t>
            </a:r>
          </a:p>
          <a:p>
            <a:pPr marL="557213" lvl="1" indent="-285750">
              <a:buFont typeface="Arial" panose="020B0604020202020204" pitchFamily="34" charset="0"/>
              <a:buChar char="•"/>
              <a:defRPr/>
            </a:pPr>
            <a:r>
              <a:rPr lang="de-DE" kern="0" dirty="0">
                <a:solidFill>
                  <a:schemeClr val="bg1"/>
                </a:solidFill>
                <a:ea typeface="Kantumruy Pro"/>
                <a:cs typeface="Kantumruy Pro"/>
              </a:rPr>
              <a:t>EU Vorgabe im Rahmen des AI Act (KI-Verordnung): </a:t>
            </a:r>
          </a:p>
          <a:p>
            <a:pPr marL="757238" lvl="2" indent="-285750">
              <a:buFont typeface="Symbol" panose="05050102010706020507" pitchFamily="18" charset="2"/>
              <a:buChar char="-"/>
              <a:defRPr/>
            </a:pPr>
            <a:r>
              <a:rPr lang="de-DE" kern="0" dirty="0">
                <a:solidFill>
                  <a:schemeClr val="bg1"/>
                </a:solidFill>
                <a:latin typeface="Kantumruy Pro"/>
                <a:ea typeface="Kantumruy Pro"/>
                <a:cs typeface="Kantumruy Pro"/>
              </a:rPr>
              <a:t>Anbieter müssen sie eine ausreichend detaillierte Zusammenfassung des verwendeten Trainingsmaterials erstellen und veröffentlichen </a:t>
            </a:r>
            <a:r>
              <a:rPr lang="de-DE" kern="0" spc="22" dirty="0">
                <a:solidFill>
                  <a:schemeClr val="bg1"/>
                </a:solidFill>
                <a:ea typeface="Kantumruy Pro"/>
                <a:cs typeface="Kantumruy Pro"/>
              </a:rPr>
              <a:t>(vgl. EU AI Act 2024, Artikel 53 1(d))</a:t>
            </a:r>
            <a:endParaRPr lang="de-DE" kern="0" dirty="0">
              <a:solidFill>
                <a:schemeClr val="bg1"/>
              </a:solidFill>
              <a:latin typeface="Kantumruy Pro"/>
              <a:ea typeface="Kantumruy Pro"/>
              <a:cs typeface="Kantumruy Pro"/>
            </a:endParaRPr>
          </a:p>
          <a:p>
            <a:pPr marL="757238" lvl="2" indent="-285750">
              <a:buFont typeface="Symbol" panose="05050102010706020507" pitchFamily="18" charset="2"/>
              <a:buChar char="-"/>
              <a:defRPr/>
            </a:pPr>
            <a:r>
              <a:rPr lang="de-DE" sz="1350" kern="0" dirty="0" err="1">
                <a:solidFill>
                  <a:schemeClr val="bg1"/>
                </a:solidFill>
                <a:latin typeface="Kantumruy Pro"/>
                <a:ea typeface="Kantumruy Pro"/>
                <a:cs typeface="Kantumruy Pro"/>
              </a:rPr>
              <a:t>OpenAI</a:t>
            </a:r>
            <a:r>
              <a:rPr lang="de-DE" sz="1350" kern="0" dirty="0">
                <a:solidFill>
                  <a:schemeClr val="bg1"/>
                </a:solidFill>
                <a:latin typeface="Kantumruy Pro"/>
                <a:ea typeface="Kantumruy Pro"/>
                <a:cs typeface="Kantumruy Pro"/>
              </a:rPr>
              <a:t> steht unter Druck</a:t>
            </a:r>
          </a:p>
          <a:p>
            <a:pPr marL="557213" lvl="1" indent="-285750">
              <a:buFont typeface="Arial" panose="020B0604020202020204" pitchFamily="34" charset="0"/>
              <a:buChar char="•"/>
              <a:defRPr/>
            </a:pPr>
            <a:r>
              <a:rPr lang="de-DE" sz="1500" kern="0" dirty="0">
                <a:solidFill>
                  <a:schemeClr val="bg1"/>
                </a:solidFill>
                <a:latin typeface="Kantumruy Pro"/>
                <a:ea typeface="Kantumruy Pro"/>
                <a:cs typeface="Kantumruy Pro"/>
              </a:rPr>
              <a:t>Alternativen z. B.: </a:t>
            </a:r>
          </a:p>
          <a:p>
            <a:pPr marL="757238" lvl="2" indent="-285750">
              <a:buFont typeface="Symbol" panose="05050102010706020507" pitchFamily="18" charset="2"/>
              <a:buChar char="-"/>
              <a:defRPr/>
            </a:pPr>
            <a:r>
              <a:rPr lang="de-DE" sz="1350" kern="0" dirty="0" err="1">
                <a:solidFill>
                  <a:schemeClr val="bg1"/>
                </a:solidFill>
                <a:latin typeface="Kantumruy Pro"/>
                <a:ea typeface="Kantumruy Pro"/>
                <a:cs typeface="Kantumruy Pro"/>
              </a:rPr>
              <a:t>OpenAssistant</a:t>
            </a:r>
            <a:r>
              <a:rPr lang="de-DE" sz="1350" kern="0" dirty="0">
                <a:solidFill>
                  <a:schemeClr val="bg1"/>
                </a:solidFill>
                <a:latin typeface="Kantumruy Pro"/>
                <a:ea typeface="Kantumruy Pro"/>
                <a:cs typeface="Kantumruy Pro"/>
              </a:rPr>
              <a:t> (Textgenerierung) oder </a:t>
            </a:r>
          </a:p>
          <a:p>
            <a:pPr marL="757238" lvl="2" indent="-285750">
              <a:buFont typeface="Symbol" panose="05050102010706020507" pitchFamily="18" charset="2"/>
              <a:buChar char="-"/>
              <a:defRPr/>
            </a:pPr>
            <a:r>
              <a:rPr lang="de-DE" sz="1350" kern="0" dirty="0">
                <a:solidFill>
                  <a:schemeClr val="bg1"/>
                </a:solidFill>
                <a:latin typeface="Kantumruy Pro"/>
                <a:ea typeface="Kantumruy Pro"/>
                <a:cs typeface="Kantumruy Pro"/>
              </a:rPr>
              <a:t>Adobe </a:t>
            </a:r>
            <a:r>
              <a:rPr lang="de-DE" sz="1350" kern="0" dirty="0" err="1">
                <a:solidFill>
                  <a:schemeClr val="bg1"/>
                </a:solidFill>
                <a:latin typeface="Kantumruy Pro"/>
                <a:ea typeface="Kantumruy Pro"/>
                <a:cs typeface="Kantumruy Pro"/>
              </a:rPr>
              <a:t>Firefly</a:t>
            </a:r>
            <a:r>
              <a:rPr lang="de-DE" sz="1350" kern="0" dirty="0">
                <a:solidFill>
                  <a:schemeClr val="bg1"/>
                </a:solidFill>
                <a:latin typeface="Kantumruy Pro"/>
                <a:ea typeface="Kantumruy Pro"/>
                <a:cs typeface="Kantumruy Pro"/>
              </a:rPr>
              <a:t> (Bildgenerierung) </a:t>
            </a:r>
            <a:endParaRPr lang="de-DE" sz="1350" kern="0" dirty="0">
              <a:solidFill>
                <a:schemeClr val="bg1"/>
              </a:solidFill>
              <a:latin typeface="Kantumruy Pro"/>
              <a:cs typeface="Kantumruy Pro"/>
            </a:endParaRPr>
          </a:p>
          <a:p>
            <a:pPr lvl="2" indent="0">
              <a:buFont typeface="Arial"/>
              <a:buNone/>
              <a:defRPr/>
            </a:pPr>
            <a:endParaRPr lang="de-DE" kern="0" dirty="0">
              <a:solidFill>
                <a:schemeClr val="bg1"/>
              </a:solidFill>
              <a:latin typeface="Kantumruy Pro"/>
              <a:cs typeface="Kantumruy Pro"/>
            </a:endParaRPr>
          </a:p>
        </p:txBody>
      </p:sp>
      <p:pic>
        <p:nvPicPr>
          <p:cNvPr id="5" name="Grafik 4"/>
          <p:cNvPicPr>
            <a:picLocks noChangeAspect="1"/>
          </p:cNvPicPr>
          <p:nvPr/>
        </p:nvPicPr>
        <p:blipFill>
          <a:blip r:embed="rId3"/>
          <a:stretch/>
        </p:blipFill>
        <p:spPr bwMode="auto">
          <a:xfrm>
            <a:off x="9290536" y="1945195"/>
            <a:ext cx="1572726" cy="552201"/>
          </a:xfrm>
          <a:prstGeom prst="rect">
            <a:avLst/>
          </a:prstGeom>
        </p:spPr>
      </p:pic>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3877985" cy="1200329"/>
          </a:xfrm>
          <a:prstGeom prst="rect">
            <a:avLst/>
          </a:prstGeom>
          <a:noFill/>
        </p:spPr>
        <p:txBody>
          <a:bodyPr wrap="none" rtlCol="0">
            <a:spAutoFit/>
          </a:bodyPr>
          <a:lstStyle/>
          <a:p>
            <a:r>
              <a:rPr lang="de-DE" sz="3600" dirty="0">
                <a:solidFill>
                  <a:schemeClr val="bg2"/>
                </a:solidFill>
              </a:rPr>
              <a:t>KI &amp; Urheberrecht</a:t>
            </a:r>
          </a:p>
          <a:p>
            <a:r>
              <a:rPr lang="de-DE" sz="3600" dirty="0">
                <a:solidFill>
                  <a:schemeClr val="bg2"/>
                </a:solidFill>
              </a:rPr>
              <a:t>Ethik</a:t>
            </a:r>
          </a:p>
        </p:txBody>
      </p:sp>
    </p:spTree>
    <p:extLst>
      <p:ext uri="{BB962C8B-B14F-4D97-AF65-F5344CB8AC3E}">
        <p14:creationId xmlns:p14="http://schemas.microsoft.com/office/powerpoint/2010/main" val="1974487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4" name="Textplatzhalter 7"/>
          <p:cNvSpPr txBox="1">
            <a:spLocks/>
          </p:cNvSpPr>
          <p:nvPr/>
        </p:nvSpPr>
        <p:spPr bwMode="auto">
          <a:xfrm>
            <a:off x="1329178" y="1902080"/>
            <a:ext cx="4254148" cy="4806685"/>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1" i="0" u="none" strike="noStrike" kern="0" cap="none" spc="23" normalizeH="0" baseline="0" noProof="0">
                <a:ln>
                  <a:noFill/>
                </a:ln>
                <a:solidFill>
                  <a:sysClr val="windowText" lastClr="000000"/>
                </a:solidFill>
                <a:effectLst/>
                <a:uLnTx/>
                <a:uFillTx/>
                <a:latin typeface="Kantumruy Pro"/>
                <a:cs typeface="Arial"/>
              </a:rPr>
              <a:t>Für Schüler*innen:</a:t>
            </a:r>
          </a:p>
          <a:p>
            <a:pPr marL="234314" marR="0" lvl="0" indent="-234314"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Die Nutzung von ChatGPT im Unterricht mit eigenen Geräten/Accounts wird nicht empfohlen.</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1" i="0" u="none" strike="noStrike" kern="0" cap="none" spc="23" normalizeH="0" baseline="0" noProof="0">
                <a:ln>
                  <a:noFill/>
                </a:ln>
                <a:solidFill>
                  <a:sysClr val="windowText" lastClr="000000"/>
                </a:solidFill>
                <a:effectLst/>
                <a:uLnTx/>
                <a:uFillTx/>
                <a:latin typeface="Kantumruy Pro"/>
                <a:cs typeface="Arial"/>
              </a:rPr>
              <a:t>Für Lehrkräfte:</a:t>
            </a:r>
          </a:p>
          <a:p>
            <a:pPr marL="234314" marR="0" lvl="0" indent="-234314"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Eigene Zugänge können im Plenum genutzt werden. </a:t>
            </a:r>
          </a:p>
          <a:p>
            <a:pPr marL="234314" marR="0" lvl="0" indent="-234314"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Es dürfen keine personenbezogenen Daten der Schüler*innen übertragen werden, d. h. keine Prompts mit Bezug zur Klasse oder einzelnen Schüler*innen </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1" i="0" u="none" strike="noStrike" kern="0" cap="none" spc="23" normalizeH="0" baseline="0" noProof="0">
                <a:ln>
                  <a:noFill/>
                </a:ln>
                <a:solidFill>
                  <a:sysClr val="windowText" lastClr="000000"/>
                </a:solidFill>
                <a:effectLst/>
                <a:uLnTx/>
                <a:uFillTx/>
                <a:latin typeface="Kantumruy Pro"/>
                <a:cs typeface="Arial"/>
              </a:rPr>
              <a:t>Für Eltern:</a:t>
            </a:r>
          </a:p>
          <a:p>
            <a:pPr marL="234314" marR="0" lvl="0" indent="-234314"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Sollten sich über KI-Nutzung im Unterricht und rechtlichen Rahmen informieren, um mögliche Unsicherheiten abzubauen.</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pic>
        <p:nvPicPr>
          <p:cNvPr id="5" name="Grafik 4"/>
          <p:cNvPicPr>
            <a:picLocks noChangeAspect="1"/>
          </p:cNvPicPr>
          <p:nvPr/>
        </p:nvPicPr>
        <p:blipFill>
          <a:blip r:embed="rId3"/>
          <a:stretch/>
        </p:blipFill>
        <p:spPr bwMode="auto">
          <a:xfrm>
            <a:off x="6795091" y="1902080"/>
            <a:ext cx="3485683" cy="4868240"/>
          </a:xfrm>
          <a:prstGeom prst="rect">
            <a:avLst/>
          </a:prstGeom>
          <a:effectLst>
            <a:outerShdw blurRad="50800" dist="38100" dir="5400000" algn="t" rotWithShape="0">
              <a:prstClr val="black">
                <a:alpha val="40000"/>
              </a:prstClr>
            </a:outerShdw>
          </a:effectLst>
        </p:spPr>
      </p:pic>
      <p:pic>
        <p:nvPicPr>
          <p:cNvPr id="6" name="Grafik 5"/>
          <p:cNvPicPr>
            <a:picLocks noChangeAspect="1"/>
          </p:cNvPicPr>
          <p:nvPr/>
        </p:nvPicPr>
        <p:blipFill>
          <a:blip r:embed="rId4"/>
          <a:stretch/>
        </p:blipFill>
        <p:spPr bwMode="auto">
          <a:xfrm>
            <a:off x="10421784" y="1945195"/>
            <a:ext cx="441478" cy="396988"/>
          </a:xfrm>
          <a:prstGeom prst="rect">
            <a:avLst/>
          </a:prstGeom>
        </p:spPr>
      </p:pic>
      <p:sp>
        <p:nvSpPr>
          <p:cNvPr id="7" name="Textfeld 6">
            <a:extLst>
              <a:ext uri="{FF2B5EF4-FFF2-40B4-BE49-F238E27FC236}">
                <a16:creationId xmlns:a16="http://schemas.microsoft.com/office/drawing/2014/main" id="{2A406E47-99EB-45AD-B39A-5063065E82B5}"/>
              </a:ext>
            </a:extLst>
          </p:cNvPr>
          <p:cNvSpPr txBox="1"/>
          <p:nvPr/>
        </p:nvSpPr>
        <p:spPr>
          <a:xfrm>
            <a:off x="1329178" y="374136"/>
            <a:ext cx="7670443" cy="1200329"/>
          </a:xfrm>
          <a:prstGeom prst="rect">
            <a:avLst/>
          </a:prstGeom>
          <a:noFill/>
        </p:spPr>
        <p:txBody>
          <a:bodyPr wrap="square" rtlCol="0">
            <a:spAutoFit/>
          </a:bodyPr>
          <a:lstStyle/>
          <a:p>
            <a:r>
              <a:rPr lang="de-DE" sz="3600" dirty="0">
                <a:solidFill>
                  <a:schemeClr val="bg2"/>
                </a:solidFill>
              </a:rPr>
              <a:t>Empfehlungen des MSB 2023 – Veröff. Am 23.02.2023</a:t>
            </a:r>
          </a:p>
        </p:txBody>
      </p:sp>
    </p:spTree>
    <p:extLst>
      <p:ext uri="{BB962C8B-B14F-4D97-AF65-F5344CB8AC3E}">
        <p14:creationId xmlns:p14="http://schemas.microsoft.com/office/powerpoint/2010/main" val="2356251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4" name="Textplatzhalter 7"/>
          <p:cNvSpPr txBox="1">
            <a:spLocks/>
          </p:cNvSpPr>
          <p:nvPr/>
        </p:nvSpPr>
        <p:spPr bwMode="auto">
          <a:xfrm>
            <a:off x="1343038" y="1583101"/>
            <a:ext cx="4429513" cy="5115689"/>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Zentrale Frage: Erweitert oder vermindert der Einsatz der KI die menschliche Autorenschaft und die Bedingungen für verantwortliches Handeln?</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Eigenes Kapitel zu Bildung </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1" i="0" u="none" strike="noStrike" kern="0" cap="none" spc="23" normalizeH="0" baseline="0" noProof="0" dirty="0">
                <a:ln>
                  <a:noFill/>
                </a:ln>
                <a:solidFill>
                  <a:sysClr val="windowText" lastClr="000000"/>
                </a:solidFill>
                <a:effectLst/>
                <a:uLnTx/>
                <a:uFillTx/>
                <a:latin typeface="Kantumruy Pro"/>
                <a:cs typeface="Arial"/>
              </a:rPr>
              <a:t>11 Empfehlungen – eine Auswahl</a:t>
            </a:r>
            <a:r>
              <a:rPr kumimoji="0" lang="de-DE" sz="1350" b="0" i="0" u="none" strike="noStrike" kern="0" cap="none" spc="23" normalizeH="0" baseline="0" noProof="0" dirty="0">
                <a:ln>
                  <a:noFill/>
                </a:ln>
                <a:solidFill>
                  <a:sysClr val="windowText" lastClr="000000"/>
                </a:solidFill>
                <a:effectLst/>
                <a:uLnTx/>
                <a:uFillTx/>
                <a:latin typeface="Kantumruy Pro"/>
                <a:cs typeface="Arial"/>
              </a:rPr>
              <a:t>:</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Bildung 2: Chancen-Risiken-Abwägung</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dirty="0">
                <a:ln>
                  <a:noFill/>
                </a:ln>
                <a:solidFill>
                  <a:sysClr val="windowText" lastClr="000000"/>
                </a:solidFill>
                <a:effectLst/>
                <a:uLnTx/>
                <a:uFillTx/>
                <a:latin typeface="Kantumruy Pro"/>
                <a:cs typeface="Arial"/>
              </a:rPr>
              <a:t>Bildung 6: Kompetenzförderung</a:t>
            </a: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2" normalizeH="0" baseline="0" noProof="0" dirty="0">
                <a:ln>
                  <a:noFill/>
                </a:ln>
                <a:solidFill>
                  <a:sysClr val="windowText" lastClr="000000"/>
                </a:solidFill>
                <a:effectLst/>
                <a:uLnTx/>
                <a:uFillTx/>
                <a:latin typeface="Kantumruy Pro"/>
                <a:cs typeface="Arial"/>
              </a:rPr>
              <a:t>Bildung 8: Forschung ausbauen</a:t>
            </a: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135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5" name="Datumsplatzhalter 2"/>
          <p:cNvSpPr txBox="1">
            <a:spLocks/>
          </p:cNvSpPr>
          <p:nvPr/>
        </p:nvSpPr>
        <p:spPr bwMode="auto">
          <a:xfrm>
            <a:off x="1329178" y="6704112"/>
            <a:ext cx="864487" cy="153888"/>
          </a:xfrm>
          <a:prstGeom prst="rect">
            <a:avLst/>
          </a:prstGeom>
        </p:spPr>
        <p:txBody>
          <a:bodyPr vert="horz" wrap="square" lIns="0" tIns="0" rIns="0" bIns="0" rtlCol="0" anchor="ctr">
            <a:noAutofit/>
          </a:bodyPr>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750" b="0" i="0" u="none" strike="noStrike" cap="none" spc="52">
                <a:solidFill>
                  <a:schemeClr val="tx1"/>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750" b="0" i="0" u="none" strike="noStrike" kern="0" cap="none" spc="52" normalizeH="0" baseline="0" noProof="0">
              <a:ln>
                <a:noFill/>
              </a:ln>
              <a:solidFill>
                <a:prstClr val="black"/>
              </a:solidFill>
              <a:effectLst/>
              <a:uLnTx/>
              <a:uFillTx/>
              <a:latin typeface="Arial"/>
              <a:cs typeface="Arial"/>
            </a:endParaRPr>
          </a:p>
        </p:txBody>
      </p:sp>
      <p:pic>
        <p:nvPicPr>
          <p:cNvPr id="7" name="Grafik 6"/>
          <p:cNvPicPr>
            <a:picLocks noChangeAspect="1"/>
          </p:cNvPicPr>
          <p:nvPr/>
        </p:nvPicPr>
        <p:blipFill>
          <a:blip r:embed="rId3"/>
          <a:stretch/>
        </p:blipFill>
        <p:spPr bwMode="auto">
          <a:xfrm>
            <a:off x="7016041" y="1927837"/>
            <a:ext cx="3019781" cy="4853219"/>
          </a:xfrm>
          <a:prstGeom prst="rect">
            <a:avLst/>
          </a:prstGeom>
        </p:spPr>
      </p:pic>
      <p:pic>
        <p:nvPicPr>
          <p:cNvPr id="8" name="Grafik 7"/>
          <p:cNvPicPr>
            <a:picLocks noChangeAspect="1"/>
          </p:cNvPicPr>
          <p:nvPr/>
        </p:nvPicPr>
        <p:blipFill>
          <a:blip r:embed="rId4"/>
          <a:stretch/>
        </p:blipFill>
        <p:spPr bwMode="auto">
          <a:xfrm>
            <a:off x="10401685" y="1945195"/>
            <a:ext cx="441478" cy="396988"/>
          </a:xfrm>
          <a:prstGeom prst="rect">
            <a:avLst/>
          </a:prstGeom>
        </p:spPr>
      </p:pic>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7427033" cy="1077218"/>
          </a:xfrm>
          <a:prstGeom prst="rect">
            <a:avLst/>
          </a:prstGeom>
          <a:noFill/>
        </p:spPr>
        <p:txBody>
          <a:bodyPr wrap="none" rtlCol="0">
            <a:spAutoFit/>
          </a:bodyPr>
          <a:lstStyle/>
          <a:p>
            <a:r>
              <a:rPr lang="de-DE" sz="3200" dirty="0">
                <a:solidFill>
                  <a:schemeClr val="bg2"/>
                </a:solidFill>
              </a:rPr>
              <a:t>Stellungnahme Deutscher Ethikrat 2023</a:t>
            </a:r>
          </a:p>
          <a:p>
            <a:r>
              <a:rPr lang="de-DE" sz="3200" dirty="0">
                <a:solidFill>
                  <a:schemeClr val="bg2"/>
                </a:solidFill>
              </a:rPr>
              <a:t>Veröffentlicht am 20.03.2023</a:t>
            </a:r>
          </a:p>
        </p:txBody>
      </p:sp>
    </p:spTree>
    <p:extLst>
      <p:ext uri="{BB962C8B-B14F-4D97-AF65-F5344CB8AC3E}">
        <p14:creationId xmlns:p14="http://schemas.microsoft.com/office/powerpoint/2010/main" val="20967909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Textplatzhalter 7"/>
          <p:cNvSpPr txBox="1">
            <a:spLocks/>
          </p:cNvSpPr>
          <p:nvPr/>
        </p:nvSpPr>
        <p:spPr bwMode="auto">
          <a:xfrm>
            <a:off x="1329178" y="1938132"/>
            <a:ext cx="5178266" cy="4919868"/>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spc="22">
                <a:solidFill>
                  <a:srgbClr val="000000"/>
                </a:solidFill>
                <a:latin typeface="Kantumruy Pro"/>
                <a:ea typeface="Kantumruy Pro"/>
                <a:cs typeface="Kantumruy Pro"/>
              </a:rPr>
              <a:t>Die VO gilt unmittelbar, keine Umsetzung nötig – 01.08.2024</a:t>
            </a:r>
          </a:p>
          <a:p>
            <a:pPr>
              <a:defRPr/>
            </a:pPr>
            <a:r>
              <a:rPr lang="de-DE" kern="0" spc="22">
                <a:solidFill>
                  <a:srgbClr val="000000"/>
                </a:solidFill>
                <a:latin typeface="Kantumruy Pro"/>
                <a:ea typeface="Kantumruy Pro"/>
                <a:cs typeface="Kantumruy Pro"/>
              </a:rPr>
              <a:t>Weltweit erste umfassende Regulierung </a:t>
            </a:r>
          </a:p>
          <a:p>
            <a:pPr>
              <a:defRPr/>
            </a:pPr>
            <a:r>
              <a:rPr lang="de-DE" kern="0" spc="22">
                <a:solidFill>
                  <a:srgbClr val="000000"/>
                </a:solidFill>
                <a:latin typeface="Kantumruy Pro"/>
                <a:ea typeface="Kantumruy Pro"/>
                <a:cs typeface="Kantumruy Pro"/>
              </a:rPr>
              <a:t>Risikobasierter Ansatz mit Risikoklassen</a:t>
            </a:r>
          </a:p>
          <a:p>
            <a:pPr>
              <a:defRPr/>
            </a:pPr>
            <a:r>
              <a:rPr lang="de-DE" kern="0" spc="22">
                <a:solidFill>
                  <a:srgbClr val="000000"/>
                </a:solidFill>
                <a:latin typeface="Kantumruy Pro"/>
                <a:ea typeface="Kantumruy Pro"/>
                <a:cs typeface="Kantumruy Pro"/>
              </a:rPr>
              <a:t>Eine Auswahl relevanter Aspekte:</a:t>
            </a:r>
          </a:p>
          <a:p>
            <a:pPr marL="234314" indent="-234314">
              <a:buFont typeface="Arial"/>
              <a:buChar char="•"/>
              <a:defRPr/>
            </a:pPr>
            <a:r>
              <a:rPr lang="de-DE" kern="0" spc="22">
                <a:solidFill>
                  <a:srgbClr val="000000"/>
                </a:solidFill>
                <a:ea typeface="Kantumruy Pro"/>
                <a:cs typeface="Kantumruy Pro"/>
              </a:rPr>
              <a:t>Im Bildungssektor nahezu alle KI-Systeme als Hochrisiko-Anwendung. Z. B. </a:t>
            </a:r>
            <a:r>
              <a:rPr lang="de-DE" b="1" kern="0" spc="22">
                <a:solidFill>
                  <a:srgbClr val="000000"/>
                </a:solidFill>
                <a:ea typeface="Kantumruy Pro"/>
                <a:cs typeface="Kantumruy Pro"/>
              </a:rPr>
              <a:t>KI-Systeme, die Entscheidungen über Personen treffen </a:t>
            </a:r>
            <a:endParaRPr lang="de-DE" kern="0" spc="22">
              <a:solidFill>
                <a:srgbClr val="000000"/>
              </a:solidFill>
              <a:ea typeface="Kantumruy Pro"/>
              <a:cs typeface="Kantumruy Pro"/>
            </a:endParaRPr>
          </a:p>
          <a:p>
            <a:pPr marL="234314" indent="-234314">
              <a:buFont typeface="Arial"/>
              <a:buChar char="•"/>
              <a:defRPr/>
            </a:pPr>
            <a:r>
              <a:rPr lang="de-DE" kern="0" spc="22">
                <a:solidFill>
                  <a:srgbClr val="000000"/>
                </a:solidFill>
                <a:latin typeface="Kantumruy Pro"/>
                <a:ea typeface="Kantumruy Pro"/>
                <a:cs typeface="Kantumruy Pro"/>
              </a:rPr>
              <a:t>Schulen müssen gewährleisten, dass die Entscheidungen der KI fair, transparent und nachvollziehbar sind. Das ist nach derzeitiger Ansicht kaum möglich.</a:t>
            </a:r>
          </a:p>
          <a:p>
            <a:pPr marL="234314" indent="-234314">
              <a:buFont typeface="Arial"/>
              <a:buChar char="•"/>
              <a:defRPr/>
            </a:pPr>
            <a:r>
              <a:rPr lang="de-DE" kern="0" spc="22">
                <a:solidFill>
                  <a:srgbClr val="000000"/>
                </a:solidFill>
                <a:latin typeface="Kantumruy Pro"/>
                <a:ea typeface="Kantumruy Pro"/>
                <a:cs typeface="Kantumruy Pro"/>
              </a:rPr>
              <a:t>Risikobewertung, Dokumentation, Qualitätsmanagement notwendig</a:t>
            </a:r>
            <a:endParaRPr lang="de-DE" kern="0" spc="22" dirty="0">
              <a:solidFill>
                <a:srgbClr val="000000"/>
              </a:solidFill>
              <a:latin typeface="Kantumruy Pro"/>
              <a:ea typeface="Kantumruy Pro"/>
              <a:cs typeface="Kantumruy Pro"/>
            </a:endParaRPr>
          </a:p>
        </p:txBody>
      </p:sp>
      <p:pic>
        <p:nvPicPr>
          <p:cNvPr id="4" name="Grafik 3"/>
          <p:cNvPicPr>
            <a:picLocks noChangeAspect="1"/>
          </p:cNvPicPr>
          <p:nvPr/>
        </p:nvPicPr>
        <p:blipFill>
          <a:blip r:embed="rId3"/>
          <a:stretch/>
        </p:blipFill>
        <p:spPr bwMode="auto">
          <a:xfrm>
            <a:off x="7311209" y="2710212"/>
            <a:ext cx="2748287" cy="2748287"/>
          </a:xfrm>
          <a:prstGeom prst="rect">
            <a:avLst/>
          </a:prstGeom>
        </p:spPr>
      </p:pic>
      <p:pic>
        <p:nvPicPr>
          <p:cNvPr id="5" name="Grafik 4"/>
          <p:cNvPicPr>
            <a:picLocks noChangeAspect="1"/>
          </p:cNvPicPr>
          <p:nvPr/>
        </p:nvPicPr>
        <p:blipFill>
          <a:blip r:embed="rId4"/>
          <a:stretch/>
        </p:blipFill>
        <p:spPr bwMode="auto">
          <a:xfrm>
            <a:off x="10421784" y="1946706"/>
            <a:ext cx="441478" cy="396988"/>
          </a:xfrm>
          <a:prstGeom prst="rect">
            <a:avLst/>
          </a:prstGeom>
        </p:spPr>
      </p:pic>
      <p:sp>
        <p:nvSpPr>
          <p:cNvPr id="6" name="Textfeld 5">
            <a:extLst>
              <a:ext uri="{FF2B5EF4-FFF2-40B4-BE49-F238E27FC236}">
                <a16:creationId xmlns:a16="http://schemas.microsoft.com/office/drawing/2014/main" id="{2A406E47-99EB-45AD-B39A-5063065E82B5}"/>
              </a:ext>
            </a:extLst>
          </p:cNvPr>
          <p:cNvSpPr txBox="1"/>
          <p:nvPr/>
        </p:nvSpPr>
        <p:spPr>
          <a:xfrm>
            <a:off x="1329179" y="374136"/>
            <a:ext cx="7646380" cy="954107"/>
          </a:xfrm>
          <a:prstGeom prst="rect">
            <a:avLst/>
          </a:prstGeom>
          <a:noFill/>
        </p:spPr>
        <p:txBody>
          <a:bodyPr wrap="square" rtlCol="0">
            <a:spAutoFit/>
          </a:bodyPr>
          <a:lstStyle/>
          <a:p>
            <a:r>
              <a:rPr lang="de-DE" sz="2800" dirty="0">
                <a:solidFill>
                  <a:schemeClr val="bg2"/>
                </a:solidFill>
              </a:rPr>
              <a:t>EU AI Act 2024: Die KI-VO und seine Bedeutung für die Schule nach </a:t>
            </a:r>
            <a:r>
              <a:rPr lang="de-DE" sz="2800" dirty="0" err="1">
                <a:solidFill>
                  <a:schemeClr val="bg2"/>
                </a:solidFill>
              </a:rPr>
              <a:t>Dufeu</a:t>
            </a:r>
            <a:r>
              <a:rPr lang="de-DE" sz="2800" dirty="0">
                <a:solidFill>
                  <a:schemeClr val="bg2"/>
                </a:solidFill>
              </a:rPr>
              <a:t> 2024</a:t>
            </a:r>
          </a:p>
        </p:txBody>
      </p:sp>
    </p:spTree>
    <p:extLst>
      <p:ext uri="{BB962C8B-B14F-4D97-AF65-F5344CB8AC3E}">
        <p14:creationId xmlns:p14="http://schemas.microsoft.com/office/powerpoint/2010/main" val="40512342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8" name="Textplatzhalter 7"/>
          <p:cNvSpPr txBox="1">
            <a:spLocks/>
          </p:cNvSpPr>
          <p:nvPr/>
        </p:nvSpPr>
        <p:spPr bwMode="auto">
          <a:xfrm>
            <a:off x="1329178" y="1938131"/>
            <a:ext cx="4574761" cy="4919869"/>
          </a:xfrm>
          <a:prstGeom prst="rect">
            <a:avLst/>
          </a:prstGeom>
        </p:spPr>
        <p:txBody>
          <a:bodyPr/>
          <a:lst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defRPr/>
            </a:pPr>
            <a:r>
              <a:rPr lang="de-DE" b="1"/>
              <a:t>Einfluss und Auswirkungen von KI auf Lernen und Didaktik</a:t>
            </a:r>
            <a:br>
              <a:rPr lang="de-DE" b="1"/>
            </a:br>
            <a:r>
              <a:rPr lang="de-DE"/>
              <a:t>	- Individualisierung, Inklusion </a:t>
            </a:r>
            <a:br>
              <a:rPr lang="de-DE"/>
            </a:br>
            <a:r>
              <a:rPr lang="de-DE"/>
              <a:t>	- Unterstützung der Lehrkräfte</a:t>
            </a:r>
            <a:br>
              <a:rPr lang="de-DE">
                <a:solidFill>
                  <a:schemeClr val="bg1">
                    <a:lumMod val="50000"/>
                  </a:schemeClr>
                </a:solidFill>
              </a:rPr>
            </a:br>
            <a:r>
              <a:rPr lang="de-DE"/>
              <a:t>	- „Lernen über KI“ &amp; „Lernen mit KI“</a:t>
            </a:r>
          </a:p>
          <a:p>
            <a:pPr marL="342900" indent="-342900">
              <a:buFont typeface="+mj-lt"/>
              <a:buAutoNum type="arabicPeriod"/>
              <a:defRPr/>
            </a:pPr>
            <a:r>
              <a:rPr lang="de-DE" b="1"/>
              <a:t>Veränderung der Prüfungskultur durch KI</a:t>
            </a:r>
            <a:br>
              <a:rPr lang="de-DE" b="1"/>
            </a:br>
            <a:r>
              <a:rPr lang="de-DE"/>
              <a:t>	- 4K, Mensch-KI-Koaktivität</a:t>
            </a:r>
            <a:br>
              <a:rPr lang="de-DE"/>
            </a:br>
            <a:r>
              <a:rPr lang="de-DE"/>
              <a:t>	- Datenschutz und Ethik (pädagogische Vera.)</a:t>
            </a:r>
          </a:p>
          <a:p>
            <a:pPr marL="342900" indent="-342900">
              <a:buFont typeface="+mj-lt"/>
              <a:buAutoNum type="arabicPeriod"/>
              <a:defRPr/>
            </a:pPr>
            <a:r>
              <a:rPr lang="de-DE" b="1"/>
              <a:t>Professionalisierung von Lehrkräften</a:t>
            </a:r>
            <a:br>
              <a:rPr lang="de-DE" b="1"/>
            </a:br>
            <a:r>
              <a:rPr lang="de-DE"/>
              <a:t>	- kontinuierlich in allen Phasen: KI-Kompetenz </a:t>
            </a:r>
            <a:br>
              <a:rPr lang="de-DE"/>
            </a:br>
            <a:r>
              <a:rPr lang="de-DE"/>
              <a:t>	- Anpassung der Prüfungsformate</a:t>
            </a:r>
            <a:endParaRPr lang="de-DE">
              <a:solidFill>
                <a:schemeClr val="bg1">
                  <a:lumMod val="50000"/>
                </a:schemeClr>
              </a:solidFill>
            </a:endParaRPr>
          </a:p>
          <a:p>
            <a:pPr marL="342900" indent="-342900">
              <a:buFont typeface="+mj-lt"/>
              <a:buAutoNum type="arabicPeriod"/>
              <a:defRPr/>
            </a:pPr>
            <a:r>
              <a:rPr lang="de-DE" b="1"/>
              <a:t>Regulierung</a:t>
            </a:r>
            <a:br>
              <a:rPr lang="de-DE"/>
            </a:br>
            <a:r>
              <a:rPr lang="de-DE"/>
              <a:t>	- Datenschutz, Rechtsrahmen, Innovationen</a:t>
            </a:r>
          </a:p>
          <a:p>
            <a:pPr marL="342900" indent="-342900">
              <a:buFont typeface="+mj-lt"/>
              <a:buAutoNum type="arabicPeriod"/>
              <a:defRPr/>
            </a:pPr>
            <a:r>
              <a:rPr lang="de-DE" b="1"/>
              <a:t>Zugangsfragen zu generativen KI-Anwendungen im Kontext von Chancengerechtigkeit</a:t>
            </a:r>
            <a:br>
              <a:rPr lang="de-DE" b="1"/>
            </a:br>
            <a:r>
              <a:rPr lang="de-DE"/>
              <a:t>	- Zugang, Nutzung, Qualität </a:t>
            </a:r>
          </a:p>
          <a:p>
            <a:pPr>
              <a:defRPr/>
            </a:pPr>
            <a:endParaRPr lang="de-DE" dirty="0"/>
          </a:p>
        </p:txBody>
      </p:sp>
      <p:pic>
        <p:nvPicPr>
          <p:cNvPr id="9" name="Grafik 8"/>
          <p:cNvPicPr>
            <a:picLocks noChangeAspect="1"/>
          </p:cNvPicPr>
          <p:nvPr/>
        </p:nvPicPr>
        <p:blipFill>
          <a:blip r:embed="rId3"/>
          <a:stretch/>
        </p:blipFill>
        <p:spPr bwMode="auto">
          <a:xfrm>
            <a:off x="6049826" y="1938130"/>
            <a:ext cx="3489746" cy="4919869"/>
          </a:xfrm>
          <a:prstGeom prst="rect">
            <a:avLst/>
          </a:prstGeom>
        </p:spPr>
      </p:pic>
      <p:pic>
        <p:nvPicPr>
          <p:cNvPr id="10" name="Grafik 9"/>
          <p:cNvPicPr>
            <a:picLocks noChangeAspect="1"/>
          </p:cNvPicPr>
          <p:nvPr/>
        </p:nvPicPr>
        <p:blipFill>
          <a:blip r:embed="rId4"/>
          <a:stretch/>
        </p:blipFill>
        <p:spPr bwMode="auto">
          <a:xfrm>
            <a:off x="8879019" y="1331594"/>
            <a:ext cx="441478" cy="396988"/>
          </a:xfrm>
          <a:prstGeom prst="rect">
            <a:avLst/>
          </a:prstGeom>
        </p:spPr>
      </p:pic>
      <p:sp>
        <p:nvSpPr>
          <p:cNvPr id="11" name="Textfeld 10">
            <a:extLst>
              <a:ext uri="{FF2B5EF4-FFF2-40B4-BE49-F238E27FC236}">
                <a16:creationId xmlns:a16="http://schemas.microsoft.com/office/drawing/2014/main" id="{2A406E47-99EB-45AD-B39A-5063065E82B5}"/>
              </a:ext>
            </a:extLst>
          </p:cNvPr>
          <p:cNvSpPr txBox="1"/>
          <p:nvPr/>
        </p:nvSpPr>
        <p:spPr>
          <a:xfrm>
            <a:off x="1329178" y="374136"/>
            <a:ext cx="7549841" cy="1200329"/>
          </a:xfrm>
          <a:prstGeom prst="rect">
            <a:avLst/>
          </a:prstGeom>
          <a:noFill/>
        </p:spPr>
        <p:txBody>
          <a:bodyPr wrap="square" rtlCol="0">
            <a:spAutoFit/>
          </a:bodyPr>
          <a:lstStyle/>
          <a:p>
            <a:r>
              <a:rPr lang="de-DE" sz="3600" dirty="0">
                <a:solidFill>
                  <a:schemeClr val="bg2"/>
                </a:solidFill>
              </a:rPr>
              <a:t>Empfehlungen der KMK 2024 – Beschluss von 10.10.2024</a:t>
            </a:r>
          </a:p>
        </p:txBody>
      </p:sp>
    </p:spTree>
    <p:extLst>
      <p:ext uri="{BB962C8B-B14F-4D97-AF65-F5344CB8AC3E}">
        <p14:creationId xmlns:p14="http://schemas.microsoft.com/office/powerpoint/2010/main" val="4212808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extfeld 2">
            <a:extLst>
              <a:ext uri="{FF2B5EF4-FFF2-40B4-BE49-F238E27FC236}">
                <a16:creationId xmlns:a16="http://schemas.microsoft.com/office/drawing/2014/main" id="{2A406E47-99EB-45AD-B39A-5063065E82B5}"/>
              </a:ext>
            </a:extLst>
          </p:cNvPr>
          <p:cNvSpPr txBox="1"/>
          <p:nvPr/>
        </p:nvSpPr>
        <p:spPr>
          <a:xfrm>
            <a:off x="1329178" y="374136"/>
            <a:ext cx="7699544" cy="1138773"/>
          </a:xfrm>
          <a:prstGeom prst="rect">
            <a:avLst/>
          </a:prstGeom>
          <a:noFill/>
        </p:spPr>
        <p:txBody>
          <a:bodyPr wrap="none" rtlCol="0">
            <a:spAutoFit/>
          </a:bodyPr>
          <a:lstStyle/>
          <a:p>
            <a:r>
              <a:rPr lang="de-DE" sz="3600" dirty="0">
                <a:solidFill>
                  <a:schemeClr val="bg2"/>
                </a:solidFill>
              </a:rPr>
              <a:t>Mathematikdidaktisch handeln mit KI</a:t>
            </a:r>
          </a:p>
          <a:p>
            <a:r>
              <a:rPr lang="de-DE" sz="3200" dirty="0">
                <a:solidFill>
                  <a:schemeClr val="bg2"/>
                </a:solidFill>
              </a:rPr>
              <a:t>Perspektive der Lehrkraft</a:t>
            </a:r>
          </a:p>
        </p:txBody>
      </p:sp>
    </p:spTree>
    <p:extLst>
      <p:ext uri="{BB962C8B-B14F-4D97-AF65-F5344CB8AC3E}">
        <p14:creationId xmlns:p14="http://schemas.microsoft.com/office/powerpoint/2010/main" val="12357470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Datumsplatzhalter 3"/>
          <p:cNvSpPr txBox="1">
            <a:spLocks/>
          </p:cNvSpPr>
          <p:nvPr/>
        </p:nvSpPr>
        <p:spPr bwMode="auto">
          <a:xfrm>
            <a:off x="413147" y="6497767"/>
            <a:ext cx="864487" cy="153888"/>
          </a:xfrm>
          <a:prstGeom prst="rect">
            <a:avLst/>
          </a:prstGeom>
        </p:spPr>
        <p:txBody>
          <a:bodyPr vert="horz" wrap="square" lIns="0" tIns="0" rIns="0" bIns="0" rtlCol="0" anchor="ctr">
            <a:noAutofit/>
          </a:bodyPr>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750" b="0" i="0" u="none" strike="noStrike" cap="none" spc="52">
                <a:solidFill>
                  <a:schemeClr val="tx1"/>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750" b="0" i="0" u="none" strike="noStrike" kern="0" cap="none" spc="52" normalizeH="0" baseline="0" noProof="0">
              <a:ln>
                <a:noFill/>
              </a:ln>
              <a:solidFill>
                <a:prstClr val="black"/>
              </a:solidFill>
              <a:effectLst/>
              <a:uLnTx/>
              <a:uFillTx/>
              <a:latin typeface="Arial"/>
              <a:cs typeface="Arial"/>
            </a:endParaRPr>
          </a:p>
        </p:txBody>
      </p:sp>
      <p:sp>
        <p:nvSpPr>
          <p:cNvPr id="5" name="Halbbogen 4"/>
          <p:cNvSpPr/>
          <p:nvPr/>
        </p:nvSpPr>
        <p:spPr bwMode="auto">
          <a:xfrm>
            <a:off x="-1959482" y="1085544"/>
            <a:ext cx="5472816" cy="5472816"/>
          </a:xfrm>
          <a:prstGeom prst="blockArc">
            <a:avLst>
              <a:gd name="adj1" fmla="val 18900000"/>
              <a:gd name="adj2" fmla="val 2700000"/>
              <a:gd name="adj3" fmla="val 395"/>
            </a:avLst>
          </a:prstGeom>
          <a:noFill/>
          <a:ln w="12700" cap="flat" cmpd="sng" algn="ctr">
            <a:solidFill>
              <a:srgbClr val="44546A">
                <a:shade val="60000"/>
                <a:hueOff val="0"/>
                <a:satOff val="0"/>
                <a:lumOff val="0"/>
                <a:alphaOff val="0"/>
              </a:srgbClr>
            </a:solidFill>
            <a:prstDash val="solid"/>
            <a:miter lim="800000"/>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prstClr val="black">
                  <a:hueOff val="0"/>
                  <a:satOff val="0"/>
                  <a:lumOff val="0"/>
                  <a:alphaOff val="0"/>
                </a:prstClr>
              </a:solidFill>
              <a:effectLst/>
              <a:uLnTx/>
              <a:uFillTx/>
              <a:latin typeface="Kantumruy Pro"/>
              <a:cs typeface="Arial"/>
            </a:endParaRPr>
          </a:p>
        </p:txBody>
      </p:sp>
      <p:sp>
        <p:nvSpPr>
          <p:cNvPr id="6" name="Freihandform: Form 8"/>
          <p:cNvSpPr/>
          <p:nvPr/>
        </p:nvSpPr>
        <p:spPr bwMode="auto">
          <a:xfrm>
            <a:off x="3019391" y="2043869"/>
            <a:ext cx="5656275" cy="508162"/>
          </a:xfrm>
          <a:custGeom>
            <a:avLst/>
            <a:gdLst>
              <a:gd name="connsiteX0" fmla="*/ 0 w 5656275"/>
              <a:gd name="connsiteY0" fmla="*/ 0 h 508162"/>
              <a:gd name="connsiteX1" fmla="*/ 5656275 w 5656275"/>
              <a:gd name="connsiteY1" fmla="*/ 0 h 508162"/>
              <a:gd name="connsiteX2" fmla="*/ 5656275 w 5656275"/>
              <a:gd name="connsiteY2" fmla="*/ 508162 h 508162"/>
              <a:gd name="connsiteX3" fmla="*/ 0 w 5656275"/>
              <a:gd name="connsiteY3" fmla="*/ 508162 h 508162"/>
              <a:gd name="connsiteX4" fmla="*/ 0 w 5656275"/>
              <a:gd name="connsiteY4" fmla="*/ 0 h 5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6275" h="508162" extrusionOk="0">
                <a:moveTo>
                  <a:pt x="0" y="0"/>
                </a:moveTo>
                <a:lnTo>
                  <a:pt x="5656275" y="0"/>
                </a:lnTo>
                <a:lnTo>
                  <a:pt x="5656275" y="508162"/>
                </a:lnTo>
                <a:lnTo>
                  <a:pt x="0" y="508162"/>
                </a:lnTo>
                <a:lnTo>
                  <a:pt x="0" y="0"/>
                </a:lnTo>
                <a:close/>
              </a:path>
            </a:pathLst>
          </a:custGeom>
          <a:gradFill>
            <a:gsLst>
              <a:gs pos="0">
                <a:sysClr val="window" lastClr="FFFFFF">
                  <a:hueOff val="0"/>
                  <a:satOff val="0"/>
                  <a:lumOff val="0"/>
                  <a:alphaOff val="0"/>
                  <a:lumMod val="110000"/>
                  <a:satMod val="105000"/>
                  <a:tint val="67000"/>
                </a:sysClr>
              </a:gs>
              <a:gs pos="50000">
                <a:sysClr val="window" lastClr="FFFFFF">
                  <a:hueOff val="0"/>
                  <a:satOff val="0"/>
                  <a:lumOff val="0"/>
                  <a:alphaOff val="0"/>
                  <a:lumMod val="105000"/>
                  <a:satMod val="103000"/>
                  <a:tint val="73000"/>
                </a:sysClr>
              </a:gs>
              <a:gs pos="100000">
                <a:sysClr val="window" lastClr="FFFFFF">
                  <a:hueOff val="0"/>
                  <a:satOff val="0"/>
                  <a:lumOff val="0"/>
                  <a:alphaOff val="0"/>
                  <a:lumMod val="105000"/>
                  <a:satMod val="109000"/>
                  <a:tint val="81000"/>
                </a:sysClr>
              </a:gs>
            </a:gsLst>
            <a:lin ang="5400000" scaled="0"/>
          </a:gradFill>
          <a:ln>
            <a:noFill/>
          </a:ln>
          <a:effectLst>
            <a:outerShdw blurRad="40000" dist="20000" dir="5400000" rotWithShape="0">
              <a:srgbClr val="000000">
                <a:alpha val="38000"/>
              </a:srgbClr>
            </a:outerShdw>
          </a:effectLst>
        </p:spPr>
        <p:txBody>
          <a:bodyPr spcFirstLastPara="0" vert="horz" wrap="square" lIns="403354" tIns="66040" rIns="66040" bIns="66040" numCol="1" spcCol="1270" anchor="ctr" anchorCtr="0">
            <a:noAutofit/>
          </a:bodyPr>
          <a:lstStyle/>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2600"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Unterricht</a:t>
            </a:r>
            <a:endParaRPr kumimoji="0" sz="1400" i="0" u="none" strike="noStrike" kern="0" cap="none" spc="0" normalizeH="0" baseline="0" noProof="0" dirty="0">
              <a:ln>
                <a:noFill/>
              </a:ln>
              <a:solidFill>
                <a:srgbClr val="44546A">
                  <a:hueOff val="0"/>
                  <a:satOff val="0"/>
                  <a:lumOff val="0"/>
                  <a:alphaOff val="0"/>
                </a:srgbClr>
              </a:solidFill>
              <a:effectLst/>
              <a:uLnTx/>
              <a:uFillTx/>
              <a:latin typeface="Kantumruy Pro"/>
              <a:cs typeface="Arial"/>
            </a:endParaRPr>
          </a:p>
        </p:txBody>
      </p:sp>
      <p:sp>
        <p:nvSpPr>
          <p:cNvPr id="7" name="Ellipse 6"/>
          <p:cNvSpPr/>
          <p:nvPr/>
        </p:nvSpPr>
        <p:spPr bwMode="auto">
          <a:xfrm>
            <a:off x="2701789" y="1980349"/>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U</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8" name="Freihandform: Form 11"/>
          <p:cNvSpPr/>
          <p:nvPr/>
        </p:nvSpPr>
        <p:spPr bwMode="auto">
          <a:xfrm>
            <a:off x="3383524" y="2805869"/>
            <a:ext cx="5292140" cy="508162"/>
          </a:xfrm>
          <a:custGeom>
            <a:avLst/>
            <a:gdLst>
              <a:gd name="connsiteX0" fmla="*/ 0 w 5292140"/>
              <a:gd name="connsiteY0" fmla="*/ 0 h 508162"/>
              <a:gd name="connsiteX1" fmla="*/ 5292140 w 5292140"/>
              <a:gd name="connsiteY1" fmla="*/ 0 h 508162"/>
              <a:gd name="connsiteX2" fmla="*/ 5292140 w 5292140"/>
              <a:gd name="connsiteY2" fmla="*/ 508162 h 508162"/>
              <a:gd name="connsiteX3" fmla="*/ 0 w 5292140"/>
              <a:gd name="connsiteY3" fmla="*/ 508162 h 508162"/>
              <a:gd name="connsiteX4" fmla="*/ 0 w 5292140"/>
              <a:gd name="connsiteY4" fmla="*/ 0 h 5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2140" h="508162" extrusionOk="0">
                <a:moveTo>
                  <a:pt x="0" y="0"/>
                </a:moveTo>
                <a:lnTo>
                  <a:pt x="5292140" y="0"/>
                </a:lnTo>
                <a:lnTo>
                  <a:pt x="5292140" y="508162"/>
                </a:lnTo>
                <a:lnTo>
                  <a:pt x="0" y="508162"/>
                </a:lnTo>
                <a:lnTo>
                  <a:pt x="0" y="0"/>
                </a:lnTo>
                <a:close/>
              </a:path>
            </a:pathLst>
          </a:custGeom>
          <a:gradFill>
            <a:gsLst>
              <a:gs pos="0">
                <a:sysClr val="window" lastClr="FFFFFF">
                  <a:hueOff val="0"/>
                  <a:satOff val="0"/>
                  <a:lumOff val="0"/>
                  <a:alphaOff val="0"/>
                  <a:lumMod val="110000"/>
                  <a:satMod val="105000"/>
                  <a:tint val="67000"/>
                </a:sysClr>
              </a:gs>
              <a:gs pos="50000">
                <a:sysClr val="window" lastClr="FFFFFF">
                  <a:hueOff val="0"/>
                  <a:satOff val="0"/>
                  <a:lumOff val="0"/>
                  <a:alphaOff val="0"/>
                  <a:lumMod val="105000"/>
                  <a:satMod val="103000"/>
                  <a:tint val="73000"/>
                </a:sysClr>
              </a:gs>
              <a:gs pos="100000">
                <a:sysClr val="window" lastClr="FFFFFF">
                  <a:hueOff val="0"/>
                  <a:satOff val="0"/>
                  <a:lumOff val="0"/>
                  <a:alphaOff val="0"/>
                  <a:lumMod val="105000"/>
                  <a:satMod val="109000"/>
                  <a:tint val="81000"/>
                </a:sysClr>
              </a:gs>
            </a:gsLst>
            <a:lin ang="5400000" scaled="0"/>
          </a:gradFill>
          <a:ln>
            <a:noFill/>
          </a:ln>
          <a:effectLst>
            <a:outerShdw blurRad="40000" dist="20000" dir="5400000" rotWithShape="0">
              <a:srgbClr val="000000">
                <a:alpha val="38000"/>
              </a:srgbClr>
            </a:outerShdw>
          </a:effectLst>
        </p:spPr>
        <p:txBody>
          <a:bodyPr spcFirstLastPara="0" vert="horz" wrap="square" lIns="403354" tIns="66040" rIns="66040" bIns="66040" numCol="1" spcCol="1270" anchor="ctr" anchorCtr="0">
            <a:noAutofit/>
          </a:bodyPr>
          <a:lstStyle/>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26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Erziehungsauftrag</a:t>
            </a:r>
            <a:endParaRPr kumimoji="0" sz="14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endParaRPr>
          </a:p>
        </p:txBody>
      </p:sp>
      <p:sp>
        <p:nvSpPr>
          <p:cNvPr id="9" name="Ellipse 8"/>
          <p:cNvSpPr/>
          <p:nvPr/>
        </p:nvSpPr>
        <p:spPr bwMode="auto">
          <a:xfrm>
            <a:off x="3065924" y="2742349"/>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E</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0" name="Freihandform: Form 13"/>
          <p:cNvSpPr/>
          <p:nvPr/>
        </p:nvSpPr>
        <p:spPr bwMode="auto">
          <a:xfrm>
            <a:off x="3495285" y="3567869"/>
            <a:ext cx="5180380" cy="508162"/>
          </a:xfrm>
          <a:custGeom>
            <a:avLst/>
            <a:gdLst>
              <a:gd name="connsiteX0" fmla="*/ 0 w 5180380"/>
              <a:gd name="connsiteY0" fmla="*/ 0 h 508162"/>
              <a:gd name="connsiteX1" fmla="*/ 5180380 w 5180380"/>
              <a:gd name="connsiteY1" fmla="*/ 0 h 508162"/>
              <a:gd name="connsiteX2" fmla="*/ 5180380 w 5180380"/>
              <a:gd name="connsiteY2" fmla="*/ 508162 h 508162"/>
              <a:gd name="connsiteX3" fmla="*/ 0 w 5180380"/>
              <a:gd name="connsiteY3" fmla="*/ 508162 h 508162"/>
              <a:gd name="connsiteX4" fmla="*/ 0 w 5180380"/>
              <a:gd name="connsiteY4" fmla="*/ 0 h 5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0380" h="508162" extrusionOk="0">
                <a:moveTo>
                  <a:pt x="0" y="0"/>
                </a:moveTo>
                <a:lnTo>
                  <a:pt x="5180380" y="0"/>
                </a:lnTo>
                <a:lnTo>
                  <a:pt x="5180380" y="508162"/>
                </a:lnTo>
                <a:lnTo>
                  <a:pt x="0" y="508162"/>
                </a:lnTo>
                <a:lnTo>
                  <a:pt x="0" y="0"/>
                </a:lnTo>
                <a:close/>
              </a:path>
            </a:pathLst>
          </a:custGeom>
          <a:gradFill>
            <a:gsLst>
              <a:gs pos="0">
                <a:sysClr val="window" lastClr="FFFFFF">
                  <a:hueOff val="0"/>
                  <a:satOff val="0"/>
                  <a:lumOff val="0"/>
                  <a:alphaOff val="0"/>
                  <a:lumMod val="110000"/>
                  <a:satMod val="105000"/>
                  <a:tint val="67000"/>
                </a:sysClr>
              </a:gs>
              <a:gs pos="50000">
                <a:sysClr val="window" lastClr="FFFFFF">
                  <a:hueOff val="0"/>
                  <a:satOff val="0"/>
                  <a:lumOff val="0"/>
                  <a:alphaOff val="0"/>
                  <a:lumMod val="105000"/>
                  <a:satMod val="103000"/>
                  <a:tint val="73000"/>
                </a:sysClr>
              </a:gs>
              <a:gs pos="100000">
                <a:sysClr val="window" lastClr="FFFFFF">
                  <a:hueOff val="0"/>
                  <a:satOff val="0"/>
                  <a:lumOff val="0"/>
                  <a:alphaOff val="0"/>
                  <a:lumMod val="105000"/>
                  <a:satMod val="109000"/>
                  <a:tint val="81000"/>
                </a:sysClr>
              </a:gs>
            </a:gsLst>
            <a:lin ang="5400000" scaled="0"/>
          </a:gradFill>
          <a:ln>
            <a:noFill/>
          </a:ln>
          <a:effectLst>
            <a:outerShdw blurRad="40000" dist="20000" dir="5400000" rotWithShape="0">
              <a:srgbClr val="000000">
                <a:alpha val="38000"/>
              </a:srgbClr>
            </a:outerShdw>
          </a:effectLst>
        </p:spPr>
        <p:txBody>
          <a:bodyPr spcFirstLastPara="0" vert="horz" wrap="square" lIns="403354" tIns="66040" rIns="66040" bIns="66040" numCol="1" spcCol="1270" anchor="ctr" anchorCtr="0">
            <a:noAutofit/>
          </a:bodyPr>
          <a:lstStyle/>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26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Lernen &amp; Leisten</a:t>
            </a:r>
            <a:endParaRPr kumimoji="0" sz="14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endParaRPr>
          </a:p>
        </p:txBody>
      </p:sp>
      <p:sp>
        <p:nvSpPr>
          <p:cNvPr id="11" name="Ellipse 10"/>
          <p:cNvSpPr/>
          <p:nvPr/>
        </p:nvSpPr>
        <p:spPr bwMode="auto">
          <a:xfrm>
            <a:off x="3177684" y="3504349"/>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L</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2" name="Freihandform: Form 15"/>
          <p:cNvSpPr/>
          <p:nvPr/>
        </p:nvSpPr>
        <p:spPr bwMode="auto">
          <a:xfrm>
            <a:off x="3383524" y="4329869"/>
            <a:ext cx="5292140" cy="508162"/>
          </a:xfrm>
          <a:custGeom>
            <a:avLst/>
            <a:gdLst>
              <a:gd name="connsiteX0" fmla="*/ 0 w 5292140"/>
              <a:gd name="connsiteY0" fmla="*/ 0 h 508162"/>
              <a:gd name="connsiteX1" fmla="*/ 5292140 w 5292140"/>
              <a:gd name="connsiteY1" fmla="*/ 0 h 508162"/>
              <a:gd name="connsiteX2" fmla="*/ 5292140 w 5292140"/>
              <a:gd name="connsiteY2" fmla="*/ 508162 h 508162"/>
              <a:gd name="connsiteX3" fmla="*/ 0 w 5292140"/>
              <a:gd name="connsiteY3" fmla="*/ 508162 h 508162"/>
              <a:gd name="connsiteX4" fmla="*/ 0 w 5292140"/>
              <a:gd name="connsiteY4" fmla="*/ 0 h 5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2140" h="508162" extrusionOk="0">
                <a:moveTo>
                  <a:pt x="0" y="0"/>
                </a:moveTo>
                <a:lnTo>
                  <a:pt x="5292140" y="0"/>
                </a:lnTo>
                <a:lnTo>
                  <a:pt x="5292140" y="508162"/>
                </a:lnTo>
                <a:lnTo>
                  <a:pt x="0" y="508162"/>
                </a:lnTo>
                <a:lnTo>
                  <a:pt x="0" y="0"/>
                </a:lnTo>
                <a:close/>
              </a:path>
            </a:pathLst>
          </a:custGeom>
          <a:gradFill>
            <a:gsLst>
              <a:gs pos="0">
                <a:sysClr val="window" lastClr="FFFFFF">
                  <a:hueOff val="0"/>
                  <a:satOff val="0"/>
                  <a:lumOff val="0"/>
                  <a:alphaOff val="0"/>
                  <a:lumMod val="110000"/>
                  <a:satMod val="105000"/>
                  <a:tint val="67000"/>
                </a:sysClr>
              </a:gs>
              <a:gs pos="50000">
                <a:sysClr val="window" lastClr="FFFFFF">
                  <a:hueOff val="0"/>
                  <a:satOff val="0"/>
                  <a:lumOff val="0"/>
                  <a:alphaOff val="0"/>
                  <a:lumMod val="105000"/>
                  <a:satMod val="103000"/>
                  <a:tint val="73000"/>
                </a:sysClr>
              </a:gs>
              <a:gs pos="100000">
                <a:sysClr val="window" lastClr="FFFFFF">
                  <a:hueOff val="0"/>
                  <a:satOff val="0"/>
                  <a:lumOff val="0"/>
                  <a:alphaOff val="0"/>
                  <a:lumMod val="105000"/>
                  <a:satMod val="109000"/>
                  <a:tint val="81000"/>
                </a:sysClr>
              </a:gs>
            </a:gsLst>
            <a:lin ang="5400000" scaled="0"/>
          </a:gradFill>
          <a:ln>
            <a:noFill/>
          </a:ln>
          <a:effectLst>
            <a:outerShdw blurRad="40000" dist="20000" dir="5400000" rotWithShape="0">
              <a:srgbClr val="000000">
                <a:alpha val="38000"/>
              </a:srgbClr>
            </a:outerShdw>
          </a:effectLst>
        </p:spPr>
        <p:txBody>
          <a:bodyPr spcFirstLastPara="0" vert="horz" wrap="square" lIns="403354" tIns="66040" rIns="66040" bIns="66040" numCol="1" spcCol="1270" anchor="ctr" anchorCtr="0">
            <a:noAutofit/>
          </a:bodyPr>
          <a:lstStyle/>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26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Beraten</a:t>
            </a:r>
            <a:endParaRPr kumimoji="0" sz="14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endParaRPr>
          </a:p>
        </p:txBody>
      </p:sp>
      <p:sp>
        <p:nvSpPr>
          <p:cNvPr id="13" name="Ellipse 12"/>
          <p:cNvSpPr/>
          <p:nvPr/>
        </p:nvSpPr>
        <p:spPr bwMode="auto">
          <a:xfrm>
            <a:off x="3065924" y="4266349"/>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B</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4" name="Freihandform: Form 17"/>
          <p:cNvSpPr/>
          <p:nvPr/>
        </p:nvSpPr>
        <p:spPr bwMode="auto">
          <a:xfrm>
            <a:off x="3019391" y="5091869"/>
            <a:ext cx="5656275" cy="508162"/>
          </a:xfrm>
          <a:custGeom>
            <a:avLst/>
            <a:gdLst>
              <a:gd name="connsiteX0" fmla="*/ 0 w 5656275"/>
              <a:gd name="connsiteY0" fmla="*/ 0 h 508162"/>
              <a:gd name="connsiteX1" fmla="*/ 5656275 w 5656275"/>
              <a:gd name="connsiteY1" fmla="*/ 0 h 508162"/>
              <a:gd name="connsiteX2" fmla="*/ 5656275 w 5656275"/>
              <a:gd name="connsiteY2" fmla="*/ 508162 h 508162"/>
              <a:gd name="connsiteX3" fmla="*/ 0 w 5656275"/>
              <a:gd name="connsiteY3" fmla="*/ 508162 h 508162"/>
              <a:gd name="connsiteX4" fmla="*/ 0 w 5656275"/>
              <a:gd name="connsiteY4" fmla="*/ 0 h 5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6275" h="508162" extrusionOk="0">
                <a:moveTo>
                  <a:pt x="0" y="0"/>
                </a:moveTo>
                <a:lnTo>
                  <a:pt x="5656275" y="0"/>
                </a:lnTo>
                <a:lnTo>
                  <a:pt x="5656275" y="508162"/>
                </a:lnTo>
                <a:lnTo>
                  <a:pt x="0" y="508162"/>
                </a:lnTo>
                <a:lnTo>
                  <a:pt x="0" y="0"/>
                </a:lnTo>
                <a:close/>
              </a:path>
            </a:pathLst>
          </a:custGeom>
          <a:gradFill>
            <a:gsLst>
              <a:gs pos="0">
                <a:sysClr val="window" lastClr="FFFFFF">
                  <a:hueOff val="0"/>
                  <a:satOff val="0"/>
                  <a:lumOff val="0"/>
                  <a:alphaOff val="0"/>
                  <a:lumMod val="110000"/>
                  <a:satMod val="105000"/>
                  <a:tint val="67000"/>
                </a:sysClr>
              </a:gs>
              <a:gs pos="50000">
                <a:sysClr val="window" lastClr="FFFFFF">
                  <a:hueOff val="0"/>
                  <a:satOff val="0"/>
                  <a:lumOff val="0"/>
                  <a:alphaOff val="0"/>
                  <a:lumMod val="105000"/>
                  <a:satMod val="103000"/>
                  <a:tint val="73000"/>
                </a:sysClr>
              </a:gs>
              <a:gs pos="100000">
                <a:sysClr val="window" lastClr="FFFFFF">
                  <a:hueOff val="0"/>
                  <a:satOff val="0"/>
                  <a:lumOff val="0"/>
                  <a:alphaOff val="0"/>
                  <a:lumMod val="105000"/>
                  <a:satMod val="109000"/>
                  <a:tint val="81000"/>
                </a:sysClr>
              </a:gs>
            </a:gsLst>
            <a:lin ang="5400000" scaled="0"/>
          </a:gradFill>
          <a:ln>
            <a:noFill/>
          </a:ln>
          <a:effectLst>
            <a:outerShdw blurRad="40000" dist="20000" dir="5400000" rotWithShape="0">
              <a:srgbClr val="000000">
                <a:alpha val="38000"/>
              </a:srgbClr>
            </a:outerShdw>
          </a:effectLst>
        </p:spPr>
        <p:txBody>
          <a:bodyPr spcFirstLastPara="0" vert="horz" wrap="square" lIns="403354" tIns="66040" rIns="66040" bIns="66040" numCol="1" spcCol="1270" anchor="ctr" anchorCtr="0">
            <a:noAutofit/>
          </a:bodyPr>
          <a:lstStyle/>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26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System Schule</a:t>
            </a:r>
            <a:r>
              <a:rPr kumimoji="0" lang="de-DE" sz="12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  </a:t>
            </a:r>
            <a:endParaRPr kumimoji="0" sz="12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endParaRPr>
          </a:p>
        </p:txBody>
      </p:sp>
      <p:sp>
        <p:nvSpPr>
          <p:cNvPr id="15" name="Ellipse 14"/>
          <p:cNvSpPr/>
          <p:nvPr/>
        </p:nvSpPr>
        <p:spPr bwMode="auto">
          <a:xfrm>
            <a:off x="2701789" y="5028349"/>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S</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6" name="Sehne 15"/>
          <p:cNvSpPr/>
          <p:nvPr/>
        </p:nvSpPr>
        <p:spPr bwMode="auto">
          <a:xfrm>
            <a:off x="-764965" y="1789951"/>
            <a:ext cx="3854244" cy="4064000"/>
          </a:xfrm>
          <a:prstGeom prst="chord">
            <a:avLst>
              <a:gd name="adj1" fmla="val 14582732"/>
              <a:gd name="adj2" fmla="val 7050700"/>
            </a:avLst>
          </a:prstGeom>
          <a:solidFill>
            <a:srgbClr val="B4E0E8"/>
          </a:solidFill>
          <a:ln w="12700" cap="flat" cmpd="sng" algn="ctr">
            <a:noFill/>
            <a:prstDash val="solid"/>
            <a:miter lim="800000"/>
          </a:ln>
          <a:effectLst/>
        </p:spPr>
        <p:txBody>
          <a:bodyPr rtlCol="0" anchor="ctr"/>
          <a:lstStyle/>
          <a:p>
            <a:pPr marL="0" marR="0" lvl="0" indent="0" algn="ctr" defTabSz="1155699" eaLnBrk="1" fontAlgn="auto" latinLnBrk="0" hangingPunct="1">
              <a:lnSpc>
                <a:spcPct val="90000"/>
              </a:lnSpc>
              <a:spcBef>
                <a:spcPts val="0"/>
              </a:spcBef>
              <a:spcAft>
                <a:spcPts val="0"/>
              </a:spcAft>
              <a:buClr>
                <a:srgbClr val="000000"/>
              </a:buClr>
              <a:buSzTx/>
              <a:buFont typeface="Arial"/>
              <a:buNone/>
              <a:tabLst/>
              <a:defRPr/>
            </a:pPr>
            <a:endParaRPr kumimoji="0" lang="de-DE" sz="2600" b="0"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7" name="Textfeld 16"/>
          <p:cNvSpPr txBox="1"/>
          <p:nvPr/>
        </p:nvSpPr>
        <p:spPr bwMode="auto">
          <a:xfrm>
            <a:off x="335166" y="2852454"/>
            <a:ext cx="2044130" cy="1938992"/>
          </a:xfrm>
          <a:prstGeom prst="rect">
            <a:avLst/>
          </a:prstGeom>
          <a:noFill/>
        </p:spPr>
        <p:txBody>
          <a:bodyPr wrap="square" rtlCol="0">
            <a:spAutoFit/>
          </a:bodyPr>
          <a:lstStyle/>
          <a:p>
            <a:pPr algn="ctr">
              <a:buClr>
                <a:srgbClr val="000000"/>
              </a:buClr>
              <a:buFont typeface="Arial"/>
              <a:buNone/>
              <a:defRPr/>
            </a:pPr>
            <a:r>
              <a:rPr lang="de-DE" sz="2000" kern="0" dirty="0">
                <a:solidFill>
                  <a:srgbClr val="44546A">
                    <a:hueOff val="0"/>
                    <a:satOff val="0"/>
                    <a:lumOff val="0"/>
                    <a:alphaOff val="0"/>
                  </a:srgbClr>
                </a:solidFill>
                <a:latin typeface="Arial"/>
                <a:cs typeface="Arial"/>
              </a:rPr>
              <a:t>5 Handlungs-felder aus dem Kerncurriculum für den Vorbereitungs-dienst</a:t>
            </a:r>
            <a:endParaRPr sz="2000" kern="0" dirty="0">
              <a:solidFill>
                <a:srgbClr val="000000"/>
              </a:solidFill>
              <a:latin typeface="Arial"/>
              <a:cs typeface="Arial"/>
            </a:endParaRPr>
          </a:p>
        </p:txBody>
      </p:sp>
      <p:sp>
        <p:nvSpPr>
          <p:cNvPr id="19" name="Textplatzhalter 2"/>
          <p:cNvSpPr txBox="1"/>
          <p:nvPr/>
        </p:nvSpPr>
        <p:spPr bwMode="auto">
          <a:xfrm>
            <a:off x="8248204" y="6288337"/>
            <a:ext cx="3943796" cy="360041"/>
          </a:xfrm>
          <a:prstGeom prst="rect">
            <a:avLst/>
          </a:prstGeom>
        </p:spPr>
        <p:txBody>
          <a:bodyPr/>
          <a:lstStyle>
            <a:lvl1pPr marL="0" indent="0" algn="l" defTabSz="685800">
              <a:lnSpc>
                <a:spcPct val="113999"/>
              </a:lnSpc>
              <a:spcBef>
                <a:spcPts val="900"/>
              </a:spcBef>
              <a:buFont typeface="Arial"/>
              <a:buNone/>
              <a:defRPr sz="1350" spc="23">
                <a:solidFill>
                  <a:schemeClr val="tx1"/>
                </a:solidFill>
                <a:latin typeface="+mn-lt"/>
                <a:ea typeface="+mn-ea"/>
                <a:cs typeface="+mn-cs"/>
              </a:defRPr>
            </a:lvl1pPr>
            <a:lvl2pPr marL="271463" indent="-271463" algn="l" defTabSz="685800">
              <a:lnSpc>
                <a:spcPct val="113999"/>
              </a:lnSpc>
              <a:spcBef>
                <a:spcPts val="3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lgn="r">
              <a:defRPr/>
            </a:pPr>
            <a:r>
              <a:rPr lang="de-DE" kern="0" dirty="0">
                <a:solidFill>
                  <a:prstClr val="black"/>
                </a:solidFill>
                <a:cs typeface="Arial"/>
              </a:rPr>
              <a:t>vgl. Ministerium für Schule und Bildung des Landes Nordrhein-Westfalen (2021)</a:t>
            </a:r>
            <a:endParaRPr kern="0" dirty="0">
              <a:solidFill>
                <a:prstClr val="black"/>
              </a:solidFill>
              <a:cs typeface="Arial"/>
            </a:endParaRPr>
          </a:p>
        </p:txBody>
      </p:sp>
      <p:sp>
        <p:nvSpPr>
          <p:cNvPr id="20" name="Textfeld 19">
            <a:extLst>
              <a:ext uri="{FF2B5EF4-FFF2-40B4-BE49-F238E27FC236}">
                <a16:creationId xmlns:a16="http://schemas.microsoft.com/office/drawing/2014/main" id="{2A406E47-99EB-45AD-B39A-5063065E82B5}"/>
              </a:ext>
            </a:extLst>
          </p:cNvPr>
          <p:cNvSpPr txBox="1"/>
          <p:nvPr/>
        </p:nvSpPr>
        <p:spPr>
          <a:xfrm>
            <a:off x="1329178" y="374136"/>
            <a:ext cx="7721794" cy="1138773"/>
          </a:xfrm>
          <a:prstGeom prst="rect">
            <a:avLst/>
          </a:prstGeom>
          <a:noFill/>
        </p:spPr>
        <p:txBody>
          <a:bodyPr wrap="none" rtlCol="0">
            <a:spAutoFit/>
          </a:bodyPr>
          <a:lstStyle/>
          <a:p>
            <a:r>
              <a:rPr lang="de-DE" sz="3600" dirty="0">
                <a:solidFill>
                  <a:schemeClr val="bg2"/>
                </a:solidFill>
              </a:rPr>
              <a:t>Mathematikdidaktisch handeln mit KI</a:t>
            </a:r>
          </a:p>
          <a:p>
            <a:r>
              <a:rPr lang="de-DE" sz="3200" dirty="0">
                <a:solidFill>
                  <a:schemeClr val="bg2"/>
                </a:solidFill>
              </a:rPr>
              <a:t>Perspektive der Lehrkraft - Anwendungen</a:t>
            </a:r>
          </a:p>
        </p:txBody>
      </p:sp>
    </p:spTree>
    <p:extLst>
      <p:ext uri="{BB962C8B-B14F-4D97-AF65-F5344CB8AC3E}">
        <p14:creationId xmlns:p14="http://schemas.microsoft.com/office/powerpoint/2010/main" val="2038218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Datumsplatzhalter 3"/>
          <p:cNvSpPr txBox="1">
            <a:spLocks/>
          </p:cNvSpPr>
          <p:nvPr/>
        </p:nvSpPr>
        <p:spPr bwMode="auto">
          <a:xfrm>
            <a:off x="413147" y="6497767"/>
            <a:ext cx="864487" cy="153888"/>
          </a:xfrm>
          <a:prstGeom prst="rect">
            <a:avLst/>
          </a:prstGeom>
        </p:spPr>
        <p:txBody>
          <a:bodyPr vert="horz" wrap="square" lIns="0" tIns="0" rIns="0" bIns="0" rtlCol="0" anchor="ctr">
            <a:noAutofit/>
          </a:bodyPr>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750" b="0" i="0" u="none" strike="noStrike" cap="none" spc="52">
                <a:solidFill>
                  <a:schemeClr val="tx1"/>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750" b="0" i="0" u="none" strike="noStrike" kern="0" cap="none" spc="52" normalizeH="0" baseline="0" noProof="0">
              <a:ln>
                <a:noFill/>
              </a:ln>
              <a:solidFill>
                <a:prstClr val="black"/>
              </a:solidFill>
              <a:effectLst/>
              <a:uLnTx/>
              <a:uFillTx/>
              <a:latin typeface="Arial"/>
              <a:cs typeface="Arial"/>
            </a:endParaRPr>
          </a:p>
        </p:txBody>
      </p:sp>
      <p:sp>
        <p:nvSpPr>
          <p:cNvPr id="5" name="Halbbogen 4"/>
          <p:cNvSpPr/>
          <p:nvPr/>
        </p:nvSpPr>
        <p:spPr bwMode="auto">
          <a:xfrm>
            <a:off x="-1959482" y="1085544"/>
            <a:ext cx="5472816" cy="5472816"/>
          </a:xfrm>
          <a:prstGeom prst="blockArc">
            <a:avLst>
              <a:gd name="adj1" fmla="val 18900000"/>
              <a:gd name="adj2" fmla="val 2700000"/>
              <a:gd name="adj3" fmla="val 395"/>
            </a:avLst>
          </a:prstGeom>
          <a:noFill/>
          <a:ln w="12700" cap="flat" cmpd="sng" algn="ctr">
            <a:solidFill>
              <a:srgbClr val="44546A">
                <a:shade val="60000"/>
                <a:hueOff val="0"/>
                <a:satOff val="0"/>
                <a:lumOff val="0"/>
                <a:alphaOff val="0"/>
              </a:srgbClr>
            </a:solidFill>
            <a:prstDash val="solid"/>
            <a:miter lim="800000"/>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prstClr val="black">
                  <a:hueOff val="0"/>
                  <a:satOff val="0"/>
                  <a:lumOff val="0"/>
                  <a:alphaOff val="0"/>
                </a:prstClr>
              </a:solidFill>
              <a:effectLst/>
              <a:uLnTx/>
              <a:uFillTx/>
              <a:latin typeface="Kantumruy Pro"/>
              <a:cs typeface="Arial"/>
            </a:endParaRPr>
          </a:p>
        </p:txBody>
      </p:sp>
      <p:sp>
        <p:nvSpPr>
          <p:cNvPr id="6" name="Freihandform: Form 8"/>
          <p:cNvSpPr/>
          <p:nvPr/>
        </p:nvSpPr>
        <p:spPr bwMode="auto">
          <a:xfrm>
            <a:off x="3019391" y="2043869"/>
            <a:ext cx="5656275" cy="508162"/>
          </a:xfrm>
          <a:custGeom>
            <a:avLst/>
            <a:gdLst>
              <a:gd name="connsiteX0" fmla="*/ 0 w 5656275"/>
              <a:gd name="connsiteY0" fmla="*/ 0 h 508162"/>
              <a:gd name="connsiteX1" fmla="*/ 5656275 w 5656275"/>
              <a:gd name="connsiteY1" fmla="*/ 0 h 508162"/>
              <a:gd name="connsiteX2" fmla="*/ 5656275 w 5656275"/>
              <a:gd name="connsiteY2" fmla="*/ 508162 h 508162"/>
              <a:gd name="connsiteX3" fmla="*/ 0 w 5656275"/>
              <a:gd name="connsiteY3" fmla="*/ 508162 h 508162"/>
              <a:gd name="connsiteX4" fmla="*/ 0 w 5656275"/>
              <a:gd name="connsiteY4" fmla="*/ 0 h 5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6275" h="508162" extrusionOk="0">
                <a:moveTo>
                  <a:pt x="0" y="0"/>
                </a:moveTo>
                <a:lnTo>
                  <a:pt x="5656275" y="0"/>
                </a:lnTo>
                <a:lnTo>
                  <a:pt x="5656275" y="508162"/>
                </a:lnTo>
                <a:lnTo>
                  <a:pt x="0" y="508162"/>
                </a:lnTo>
                <a:lnTo>
                  <a:pt x="0" y="0"/>
                </a:lnTo>
                <a:close/>
              </a:path>
            </a:pathLst>
          </a:custGeom>
          <a:gradFill>
            <a:gsLst>
              <a:gs pos="0">
                <a:sysClr val="window" lastClr="FFFFFF">
                  <a:hueOff val="0"/>
                  <a:satOff val="0"/>
                  <a:lumOff val="0"/>
                  <a:alphaOff val="0"/>
                  <a:lumMod val="110000"/>
                  <a:satMod val="105000"/>
                  <a:tint val="67000"/>
                </a:sysClr>
              </a:gs>
              <a:gs pos="50000">
                <a:sysClr val="window" lastClr="FFFFFF">
                  <a:hueOff val="0"/>
                  <a:satOff val="0"/>
                  <a:lumOff val="0"/>
                  <a:alphaOff val="0"/>
                  <a:lumMod val="105000"/>
                  <a:satMod val="103000"/>
                  <a:tint val="73000"/>
                </a:sysClr>
              </a:gs>
              <a:gs pos="100000">
                <a:sysClr val="window" lastClr="FFFFFF">
                  <a:hueOff val="0"/>
                  <a:satOff val="0"/>
                  <a:lumOff val="0"/>
                  <a:alphaOff val="0"/>
                  <a:lumMod val="105000"/>
                  <a:satMod val="109000"/>
                  <a:tint val="81000"/>
                </a:sysClr>
              </a:gs>
            </a:gsLst>
            <a:lin ang="5400000" scaled="0"/>
          </a:gradFill>
          <a:ln>
            <a:noFill/>
          </a:ln>
          <a:effectLst>
            <a:outerShdw blurRad="40000" dist="20000" dir="5400000" rotWithShape="0">
              <a:srgbClr val="000000">
                <a:alpha val="38000"/>
              </a:srgbClr>
            </a:outerShdw>
          </a:effectLst>
        </p:spPr>
        <p:txBody>
          <a:bodyPr spcFirstLastPara="0" vert="horz" wrap="square" lIns="403354" tIns="66040" rIns="66040" bIns="66040" numCol="1" spcCol="1270" anchor="ctr" anchorCtr="0">
            <a:noAutofit/>
          </a:bodyPr>
          <a:lstStyle/>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2600" b="1"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Unterricht(</a:t>
            </a:r>
            <a:r>
              <a:rPr kumimoji="0" lang="de-DE" sz="2600" b="1" i="0" u="none" strike="noStrike" kern="0" cap="none" spc="0" normalizeH="0" baseline="0" noProof="0" dirty="0" err="1">
                <a:ln>
                  <a:noFill/>
                </a:ln>
                <a:solidFill>
                  <a:srgbClr val="44546A">
                    <a:hueOff val="0"/>
                    <a:satOff val="0"/>
                    <a:lumOff val="0"/>
                    <a:alphaOff val="0"/>
                  </a:srgbClr>
                </a:solidFill>
                <a:effectLst/>
                <a:uLnTx/>
                <a:uFillTx/>
                <a:latin typeface="Kantumruy Pro"/>
                <a:cs typeface="Arial"/>
              </a:rPr>
              <a:t>splanung</a:t>
            </a:r>
            <a:r>
              <a:rPr kumimoji="0" lang="de-DE" sz="2600" b="1"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a:t>
            </a:r>
            <a:endParaRPr kumimoji="0" sz="1400" b="1" i="0" u="none" strike="noStrike" kern="0" cap="none" spc="0" normalizeH="0" baseline="0" noProof="0" dirty="0">
              <a:ln>
                <a:noFill/>
              </a:ln>
              <a:solidFill>
                <a:srgbClr val="44546A">
                  <a:hueOff val="0"/>
                  <a:satOff val="0"/>
                  <a:lumOff val="0"/>
                  <a:alphaOff val="0"/>
                </a:srgbClr>
              </a:solidFill>
              <a:effectLst/>
              <a:uLnTx/>
              <a:uFillTx/>
              <a:latin typeface="Kantumruy Pro"/>
              <a:cs typeface="Arial"/>
            </a:endParaRPr>
          </a:p>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1200" b="1"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folgt im Workshop</a:t>
            </a:r>
            <a:endParaRPr kumimoji="0" sz="1200" b="1" i="0" u="none" strike="noStrike" kern="0" cap="none" spc="0" normalizeH="0" baseline="0" noProof="0" dirty="0">
              <a:ln>
                <a:noFill/>
              </a:ln>
              <a:solidFill>
                <a:srgbClr val="44546A">
                  <a:hueOff val="0"/>
                  <a:satOff val="0"/>
                  <a:lumOff val="0"/>
                  <a:alphaOff val="0"/>
                </a:srgbClr>
              </a:solidFill>
              <a:effectLst/>
              <a:uLnTx/>
              <a:uFillTx/>
              <a:latin typeface="Kantumruy Pro"/>
              <a:cs typeface="Arial"/>
            </a:endParaRPr>
          </a:p>
        </p:txBody>
      </p:sp>
      <p:sp>
        <p:nvSpPr>
          <p:cNvPr id="7" name="Ellipse 6"/>
          <p:cNvSpPr/>
          <p:nvPr/>
        </p:nvSpPr>
        <p:spPr bwMode="auto">
          <a:xfrm>
            <a:off x="2701789" y="1980349"/>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U</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8" name="Freihandform: Form 11"/>
          <p:cNvSpPr/>
          <p:nvPr/>
        </p:nvSpPr>
        <p:spPr bwMode="auto">
          <a:xfrm>
            <a:off x="3383524" y="2805869"/>
            <a:ext cx="5292140" cy="508162"/>
          </a:xfrm>
          <a:custGeom>
            <a:avLst/>
            <a:gdLst>
              <a:gd name="connsiteX0" fmla="*/ 0 w 5292140"/>
              <a:gd name="connsiteY0" fmla="*/ 0 h 508162"/>
              <a:gd name="connsiteX1" fmla="*/ 5292140 w 5292140"/>
              <a:gd name="connsiteY1" fmla="*/ 0 h 508162"/>
              <a:gd name="connsiteX2" fmla="*/ 5292140 w 5292140"/>
              <a:gd name="connsiteY2" fmla="*/ 508162 h 508162"/>
              <a:gd name="connsiteX3" fmla="*/ 0 w 5292140"/>
              <a:gd name="connsiteY3" fmla="*/ 508162 h 508162"/>
              <a:gd name="connsiteX4" fmla="*/ 0 w 5292140"/>
              <a:gd name="connsiteY4" fmla="*/ 0 h 5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2140" h="508162" extrusionOk="0">
                <a:moveTo>
                  <a:pt x="0" y="0"/>
                </a:moveTo>
                <a:lnTo>
                  <a:pt x="5292140" y="0"/>
                </a:lnTo>
                <a:lnTo>
                  <a:pt x="5292140" y="508162"/>
                </a:lnTo>
                <a:lnTo>
                  <a:pt x="0" y="508162"/>
                </a:lnTo>
                <a:lnTo>
                  <a:pt x="0" y="0"/>
                </a:lnTo>
                <a:close/>
              </a:path>
            </a:pathLst>
          </a:custGeom>
          <a:gradFill>
            <a:gsLst>
              <a:gs pos="0">
                <a:sysClr val="window" lastClr="FFFFFF">
                  <a:hueOff val="0"/>
                  <a:satOff val="0"/>
                  <a:lumOff val="0"/>
                  <a:alphaOff val="0"/>
                  <a:lumMod val="110000"/>
                  <a:satMod val="105000"/>
                  <a:tint val="67000"/>
                </a:sysClr>
              </a:gs>
              <a:gs pos="50000">
                <a:sysClr val="window" lastClr="FFFFFF">
                  <a:hueOff val="0"/>
                  <a:satOff val="0"/>
                  <a:lumOff val="0"/>
                  <a:alphaOff val="0"/>
                  <a:lumMod val="105000"/>
                  <a:satMod val="103000"/>
                  <a:tint val="73000"/>
                </a:sysClr>
              </a:gs>
              <a:gs pos="100000">
                <a:sysClr val="window" lastClr="FFFFFF">
                  <a:hueOff val="0"/>
                  <a:satOff val="0"/>
                  <a:lumOff val="0"/>
                  <a:alphaOff val="0"/>
                  <a:lumMod val="105000"/>
                  <a:satMod val="109000"/>
                  <a:tint val="81000"/>
                </a:sysClr>
              </a:gs>
            </a:gsLst>
            <a:lin ang="5400000" scaled="0"/>
          </a:gradFill>
          <a:ln>
            <a:noFill/>
          </a:ln>
          <a:effectLst>
            <a:outerShdw blurRad="40000" dist="20000" dir="5400000" rotWithShape="0">
              <a:srgbClr val="000000">
                <a:alpha val="38000"/>
              </a:srgbClr>
            </a:outerShdw>
          </a:effectLst>
        </p:spPr>
        <p:txBody>
          <a:bodyPr spcFirstLastPara="0" vert="horz" wrap="square" lIns="403354" tIns="66040" rIns="66040" bIns="66040" numCol="1" spcCol="1270" anchor="ctr" anchorCtr="0">
            <a:noAutofit/>
          </a:bodyPr>
          <a:lstStyle/>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26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Erziehungsauftrag</a:t>
            </a:r>
            <a:endParaRPr kumimoji="0" sz="14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endParaRPr>
          </a:p>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12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rPr>
              <a:t>z. B. Kritische Reflexion von Medienangeboten im MU</a:t>
            </a:r>
            <a:endParaRPr kumimoji="0" sz="1200" b="0" i="0" u="none" strike="noStrike" kern="0" cap="none" spc="0" normalizeH="0" baseline="0" noProof="0" dirty="0">
              <a:ln>
                <a:noFill/>
              </a:ln>
              <a:solidFill>
                <a:srgbClr val="44546A">
                  <a:hueOff val="0"/>
                  <a:satOff val="0"/>
                  <a:lumOff val="0"/>
                  <a:alphaOff val="0"/>
                </a:srgbClr>
              </a:solidFill>
              <a:effectLst/>
              <a:uLnTx/>
              <a:uFillTx/>
              <a:latin typeface="Kantumruy Pro"/>
              <a:cs typeface="Arial"/>
            </a:endParaRPr>
          </a:p>
        </p:txBody>
      </p:sp>
      <p:sp>
        <p:nvSpPr>
          <p:cNvPr id="9" name="Ellipse 8"/>
          <p:cNvSpPr/>
          <p:nvPr/>
        </p:nvSpPr>
        <p:spPr bwMode="auto">
          <a:xfrm>
            <a:off x="3065924" y="2742349"/>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E</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0" name="Freihandform: Form 13"/>
          <p:cNvSpPr/>
          <p:nvPr/>
        </p:nvSpPr>
        <p:spPr bwMode="auto">
          <a:xfrm>
            <a:off x="3495285" y="3567869"/>
            <a:ext cx="5180380" cy="508162"/>
          </a:xfrm>
          <a:custGeom>
            <a:avLst/>
            <a:gdLst>
              <a:gd name="connsiteX0" fmla="*/ 0 w 5180380"/>
              <a:gd name="connsiteY0" fmla="*/ 0 h 508162"/>
              <a:gd name="connsiteX1" fmla="*/ 5180380 w 5180380"/>
              <a:gd name="connsiteY1" fmla="*/ 0 h 508162"/>
              <a:gd name="connsiteX2" fmla="*/ 5180380 w 5180380"/>
              <a:gd name="connsiteY2" fmla="*/ 508162 h 508162"/>
              <a:gd name="connsiteX3" fmla="*/ 0 w 5180380"/>
              <a:gd name="connsiteY3" fmla="*/ 508162 h 508162"/>
              <a:gd name="connsiteX4" fmla="*/ 0 w 5180380"/>
              <a:gd name="connsiteY4" fmla="*/ 0 h 5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0380" h="508162" extrusionOk="0">
                <a:moveTo>
                  <a:pt x="0" y="0"/>
                </a:moveTo>
                <a:lnTo>
                  <a:pt x="5180380" y="0"/>
                </a:lnTo>
                <a:lnTo>
                  <a:pt x="5180380" y="508162"/>
                </a:lnTo>
                <a:lnTo>
                  <a:pt x="0" y="508162"/>
                </a:lnTo>
                <a:lnTo>
                  <a:pt x="0" y="0"/>
                </a:lnTo>
                <a:close/>
              </a:path>
            </a:pathLst>
          </a:custGeom>
          <a:gradFill>
            <a:gsLst>
              <a:gs pos="0">
                <a:sysClr val="window" lastClr="FFFFFF">
                  <a:hueOff val="0"/>
                  <a:satOff val="0"/>
                  <a:lumOff val="0"/>
                  <a:alphaOff val="0"/>
                  <a:lumMod val="110000"/>
                  <a:satMod val="105000"/>
                  <a:tint val="67000"/>
                </a:sysClr>
              </a:gs>
              <a:gs pos="50000">
                <a:sysClr val="window" lastClr="FFFFFF">
                  <a:hueOff val="0"/>
                  <a:satOff val="0"/>
                  <a:lumOff val="0"/>
                  <a:alphaOff val="0"/>
                  <a:lumMod val="105000"/>
                  <a:satMod val="103000"/>
                  <a:tint val="73000"/>
                </a:sysClr>
              </a:gs>
              <a:gs pos="100000">
                <a:sysClr val="window" lastClr="FFFFFF">
                  <a:hueOff val="0"/>
                  <a:satOff val="0"/>
                  <a:lumOff val="0"/>
                  <a:alphaOff val="0"/>
                  <a:lumMod val="105000"/>
                  <a:satMod val="109000"/>
                  <a:tint val="81000"/>
                </a:sysClr>
              </a:gs>
            </a:gsLst>
            <a:lin ang="5400000" scaled="0"/>
          </a:gradFill>
          <a:ln>
            <a:noFill/>
          </a:ln>
          <a:effectLst>
            <a:outerShdw blurRad="40000" dist="20000" dir="5400000" rotWithShape="0">
              <a:srgbClr val="000000">
                <a:alpha val="38000"/>
              </a:srgbClr>
            </a:outerShdw>
          </a:effectLst>
        </p:spPr>
        <p:txBody>
          <a:bodyPr spcFirstLastPara="0" vert="horz" wrap="square" lIns="403354" tIns="66040" rIns="66040" bIns="66040" numCol="1" spcCol="1270" anchor="ctr" anchorCtr="0">
            <a:noAutofit/>
          </a:bodyPr>
          <a:lstStyle/>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2600" b="0" i="0" u="none" strike="noStrike" kern="0" cap="none" spc="0" normalizeH="0" baseline="0" noProof="0">
                <a:ln>
                  <a:noFill/>
                </a:ln>
                <a:solidFill>
                  <a:srgbClr val="44546A">
                    <a:hueOff val="0"/>
                    <a:satOff val="0"/>
                    <a:lumOff val="0"/>
                    <a:alphaOff val="0"/>
                  </a:srgbClr>
                </a:solidFill>
                <a:effectLst/>
                <a:uLnTx/>
                <a:uFillTx/>
                <a:latin typeface="Kantumruy Pro"/>
                <a:cs typeface="Arial"/>
              </a:rPr>
              <a:t>Lernen &amp; Leisten</a:t>
            </a:r>
            <a:endParaRPr kumimoji="0" sz="1400" b="0"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1200" b="0" i="0" u="none" strike="noStrike" kern="0" cap="none" spc="0" normalizeH="0" baseline="0" noProof="0">
                <a:ln>
                  <a:noFill/>
                </a:ln>
                <a:solidFill>
                  <a:srgbClr val="44546A">
                    <a:hueOff val="0"/>
                    <a:satOff val="0"/>
                    <a:lumOff val="0"/>
                    <a:alphaOff val="0"/>
                  </a:srgbClr>
                </a:solidFill>
                <a:effectLst/>
                <a:uLnTx/>
                <a:uFillTx/>
                <a:latin typeface="Kantumruy Pro"/>
                <a:cs typeface="Arial"/>
              </a:rPr>
              <a:t>z. B. Leistungsbewertung mit KI im Fach Mathematik</a:t>
            </a:r>
            <a:endParaRPr kumimoji="0" sz="1200" b="0"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1" name="Ellipse 10"/>
          <p:cNvSpPr/>
          <p:nvPr/>
        </p:nvSpPr>
        <p:spPr bwMode="auto">
          <a:xfrm>
            <a:off x="3177684" y="3504349"/>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L</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2" name="Freihandform: Form 15"/>
          <p:cNvSpPr/>
          <p:nvPr/>
        </p:nvSpPr>
        <p:spPr bwMode="auto">
          <a:xfrm>
            <a:off x="3383524" y="4329869"/>
            <a:ext cx="5292140" cy="508162"/>
          </a:xfrm>
          <a:custGeom>
            <a:avLst/>
            <a:gdLst>
              <a:gd name="connsiteX0" fmla="*/ 0 w 5292140"/>
              <a:gd name="connsiteY0" fmla="*/ 0 h 508162"/>
              <a:gd name="connsiteX1" fmla="*/ 5292140 w 5292140"/>
              <a:gd name="connsiteY1" fmla="*/ 0 h 508162"/>
              <a:gd name="connsiteX2" fmla="*/ 5292140 w 5292140"/>
              <a:gd name="connsiteY2" fmla="*/ 508162 h 508162"/>
              <a:gd name="connsiteX3" fmla="*/ 0 w 5292140"/>
              <a:gd name="connsiteY3" fmla="*/ 508162 h 508162"/>
              <a:gd name="connsiteX4" fmla="*/ 0 w 5292140"/>
              <a:gd name="connsiteY4" fmla="*/ 0 h 5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2140" h="508162" extrusionOk="0">
                <a:moveTo>
                  <a:pt x="0" y="0"/>
                </a:moveTo>
                <a:lnTo>
                  <a:pt x="5292140" y="0"/>
                </a:lnTo>
                <a:lnTo>
                  <a:pt x="5292140" y="508162"/>
                </a:lnTo>
                <a:lnTo>
                  <a:pt x="0" y="508162"/>
                </a:lnTo>
                <a:lnTo>
                  <a:pt x="0" y="0"/>
                </a:lnTo>
                <a:close/>
              </a:path>
            </a:pathLst>
          </a:custGeom>
          <a:gradFill>
            <a:gsLst>
              <a:gs pos="0">
                <a:sysClr val="window" lastClr="FFFFFF">
                  <a:hueOff val="0"/>
                  <a:satOff val="0"/>
                  <a:lumOff val="0"/>
                  <a:alphaOff val="0"/>
                  <a:lumMod val="110000"/>
                  <a:satMod val="105000"/>
                  <a:tint val="67000"/>
                </a:sysClr>
              </a:gs>
              <a:gs pos="50000">
                <a:sysClr val="window" lastClr="FFFFFF">
                  <a:hueOff val="0"/>
                  <a:satOff val="0"/>
                  <a:lumOff val="0"/>
                  <a:alphaOff val="0"/>
                  <a:lumMod val="105000"/>
                  <a:satMod val="103000"/>
                  <a:tint val="73000"/>
                </a:sysClr>
              </a:gs>
              <a:gs pos="100000">
                <a:sysClr val="window" lastClr="FFFFFF">
                  <a:hueOff val="0"/>
                  <a:satOff val="0"/>
                  <a:lumOff val="0"/>
                  <a:alphaOff val="0"/>
                  <a:lumMod val="105000"/>
                  <a:satMod val="109000"/>
                  <a:tint val="81000"/>
                </a:sysClr>
              </a:gs>
            </a:gsLst>
            <a:lin ang="5400000" scaled="0"/>
          </a:gradFill>
          <a:ln>
            <a:noFill/>
          </a:ln>
          <a:effectLst>
            <a:outerShdw blurRad="40000" dist="20000" dir="5400000" rotWithShape="0">
              <a:srgbClr val="000000">
                <a:alpha val="38000"/>
              </a:srgbClr>
            </a:outerShdw>
          </a:effectLst>
        </p:spPr>
        <p:txBody>
          <a:bodyPr spcFirstLastPara="0" vert="horz" wrap="square" lIns="403354" tIns="66040" rIns="66040" bIns="66040" numCol="1" spcCol="1270" anchor="ctr" anchorCtr="0">
            <a:noAutofit/>
          </a:bodyPr>
          <a:lstStyle/>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2600" b="0" i="0" u="none" strike="noStrike" kern="0" cap="none" spc="0" normalizeH="0" baseline="0" noProof="0">
                <a:ln>
                  <a:noFill/>
                </a:ln>
                <a:solidFill>
                  <a:srgbClr val="44546A">
                    <a:hueOff val="0"/>
                    <a:satOff val="0"/>
                    <a:lumOff val="0"/>
                    <a:alphaOff val="0"/>
                  </a:srgbClr>
                </a:solidFill>
                <a:effectLst/>
                <a:uLnTx/>
                <a:uFillTx/>
                <a:latin typeface="Kantumruy Pro"/>
                <a:cs typeface="Arial"/>
              </a:rPr>
              <a:t>Beraten</a:t>
            </a:r>
            <a:endParaRPr kumimoji="0" sz="1400" b="0"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1200" b="0" i="0" u="none" strike="noStrike" kern="0" cap="none" spc="0" normalizeH="0" baseline="0" noProof="0">
                <a:ln>
                  <a:noFill/>
                </a:ln>
                <a:solidFill>
                  <a:srgbClr val="44546A">
                    <a:hueOff val="0"/>
                    <a:satOff val="0"/>
                    <a:lumOff val="0"/>
                    <a:alphaOff val="0"/>
                  </a:srgbClr>
                </a:solidFill>
                <a:effectLst/>
                <a:uLnTx/>
                <a:uFillTx/>
                <a:latin typeface="Kantumruy Pro"/>
                <a:cs typeface="Arial"/>
              </a:rPr>
              <a:t>z. B. mathem. Lernberatung, individuelles Feedback (Fiete.ai)</a:t>
            </a:r>
            <a:endParaRPr kumimoji="0" sz="1400" b="0"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3" name="Ellipse 12"/>
          <p:cNvSpPr/>
          <p:nvPr/>
        </p:nvSpPr>
        <p:spPr bwMode="auto">
          <a:xfrm>
            <a:off x="3065924" y="4266349"/>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B</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4" name="Freihandform: Form 17"/>
          <p:cNvSpPr/>
          <p:nvPr/>
        </p:nvSpPr>
        <p:spPr bwMode="auto">
          <a:xfrm>
            <a:off x="3019391" y="5091869"/>
            <a:ext cx="5656275" cy="508162"/>
          </a:xfrm>
          <a:custGeom>
            <a:avLst/>
            <a:gdLst>
              <a:gd name="connsiteX0" fmla="*/ 0 w 5656275"/>
              <a:gd name="connsiteY0" fmla="*/ 0 h 508162"/>
              <a:gd name="connsiteX1" fmla="*/ 5656275 w 5656275"/>
              <a:gd name="connsiteY1" fmla="*/ 0 h 508162"/>
              <a:gd name="connsiteX2" fmla="*/ 5656275 w 5656275"/>
              <a:gd name="connsiteY2" fmla="*/ 508162 h 508162"/>
              <a:gd name="connsiteX3" fmla="*/ 0 w 5656275"/>
              <a:gd name="connsiteY3" fmla="*/ 508162 h 508162"/>
              <a:gd name="connsiteX4" fmla="*/ 0 w 5656275"/>
              <a:gd name="connsiteY4" fmla="*/ 0 h 508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6275" h="508162" extrusionOk="0">
                <a:moveTo>
                  <a:pt x="0" y="0"/>
                </a:moveTo>
                <a:lnTo>
                  <a:pt x="5656275" y="0"/>
                </a:lnTo>
                <a:lnTo>
                  <a:pt x="5656275" y="508162"/>
                </a:lnTo>
                <a:lnTo>
                  <a:pt x="0" y="508162"/>
                </a:lnTo>
                <a:lnTo>
                  <a:pt x="0" y="0"/>
                </a:lnTo>
                <a:close/>
              </a:path>
            </a:pathLst>
          </a:custGeom>
          <a:gradFill>
            <a:gsLst>
              <a:gs pos="0">
                <a:sysClr val="window" lastClr="FFFFFF">
                  <a:hueOff val="0"/>
                  <a:satOff val="0"/>
                  <a:lumOff val="0"/>
                  <a:alphaOff val="0"/>
                  <a:lumMod val="110000"/>
                  <a:satMod val="105000"/>
                  <a:tint val="67000"/>
                </a:sysClr>
              </a:gs>
              <a:gs pos="50000">
                <a:sysClr val="window" lastClr="FFFFFF">
                  <a:hueOff val="0"/>
                  <a:satOff val="0"/>
                  <a:lumOff val="0"/>
                  <a:alphaOff val="0"/>
                  <a:lumMod val="105000"/>
                  <a:satMod val="103000"/>
                  <a:tint val="73000"/>
                </a:sysClr>
              </a:gs>
              <a:gs pos="100000">
                <a:sysClr val="window" lastClr="FFFFFF">
                  <a:hueOff val="0"/>
                  <a:satOff val="0"/>
                  <a:lumOff val="0"/>
                  <a:alphaOff val="0"/>
                  <a:lumMod val="105000"/>
                  <a:satMod val="109000"/>
                  <a:tint val="81000"/>
                </a:sysClr>
              </a:gs>
            </a:gsLst>
            <a:lin ang="5400000" scaled="0"/>
          </a:gradFill>
          <a:ln>
            <a:noFill/>
          </a:ln>
          <a:effectLst>
            <a:outerShdw blurRad="40000" dist="20000" dir="5400000" rotWithShape="0">
              <a:srgbClr val="000000">
                <a:alpha val="38000"/>
              </a:srgbClr>
            </a:outerShdw>
          </a:effectLst>
        </p:spPr>
        <p:txBody>
          <a:bodyPr spcFirstLastPara="0" vert="horz" wrap="square" lIns="403354" tIns="66040" rIns="66040" bIns="66040" numCol="1" spcCol="1270" anchor="ctr" anchorCtr="0">
            <a:noAutofit/>
          </a:bodyPr>
          <a:lstStyle/>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2600" b="0" i="0" u="none" strike="noStrike" kern="0" cap="none" spc="0" normalizeH="0" baseline="0" noProof="0">
                <a:ln>
                  <a:noFill/>
                </a:ln>
                <a:solidFill>
                  <a:srgbClr val="44546A">
                    <a:hueOff val="0"/>
                    <a:satOff val="0"/>
                    <a:lumOff val="0"/>
                    <a:alphaOff val="0"/>
                  </a:srgbClr>
                </a:solidFill>
                <a:effectLst/>
                <a:uLnTx/>
                <a:uFillTx/>
                <a:latin typeface="Kantumruy Pro"/>
                <a:cs typeface="Arial"/>
              </a:rPr>
              <a:t>System Schule</a:t>
            </a:r>
            <a:endParaRPr kumimoji="0" sz="1400" b="0"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a:p>
            <a:pPr marL="0" marR="0" lvl="0" indent="0" defTabSz="1155699" eaLnBrk="1" fontAlgn="auto" latinLnBrk="0" hangingPunct="1">
              <a:lnSpc>
                <a:spcPct val="90000"/>
              </a:lnSpc>
              <a:spcBef>
                <a:spcPts val="0"/>
              </a:spcBef>
              <a:spcAft>
                <a:spcPts val="0"/>
              </a:spcAft>
              <a:buClr>
                <a:srgbClr val="000000"/>
              </a:buClr>
              <a:buSzTx/>
              <a:buFont typeface="Arial"/>
              <a:buNone/>
              <a:tabLst/>
              <a:defRPr/>
            </a:pPr>
            <a:r>
              <a:rPr kumimoji="0" lang="de-DE" sz="1200" b="0" i="0" u="none" strike="noStrike" kern="0" cap="none" spc="0" normalizeH="0" baseline="0" noProof="0">
                <a:ln>
                  <a:noFill/>
                </a:ln>
                <a:solidFill>
                  <a:srgbClr val="44546A">
                    <a:hueOff val="0"/>
                    <a:satOff val="0"/>
                    <a:lumOff val="0"/>
                    <a:alphaOff val="0"/>
                  </a:srgbClr>
                </a:solidFill>
                <a:effectLst/>
                <a:uLnTx/>
                <a:uFillTx/>
                <a:latin typeface="Kantumruy Pro"/>
                <a:cs typeface="Arial"/>
              </a:rPr>
              <a:t>z. B. Evaluationen – Mathematikunterrichtsentwicklung mit KI  </a:t>
            </a:r>
            <a:endParaRPr kumimoji="0" sz="1200" b="0"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5" name="Ellipse 14"/>
          <p:cNvSpPr/>
          <p:nvPr/>
        </p:nvSpPr>
        <p:spPr bwMode="auto">
          <a:xfrm>
            <a:off x="2701789" y="5028349"/>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S</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6" name="Sehne 15"/>
          <p:cNvSpPr/>
          <p:nvPr/>
        </p:nvSpPr>
        <p:spPr bwMode="auto">
          <a:xfrm>
            <a:off x="-764965" y="1789951"/>
            <a:ext cx="3854244" cy="4064000"/>
          </a:xfrm>
          <a:prstGeom prst="chord">
            <a:avLst>
              <a:gd name="adj1" fmla="val 14582732"/>
              <a:gd name="adj2" fmla="val 7050700"/>
            </a:avLst>
          </a:prstGeom>
          <a:solidFill>
            <a:srgbClr val="B4E0E8"/>
          </a:solidFill>
          <a:ln w="12700" cap="flat" cmpd="sng" algn="ctr">
            <a:noFill/>
            <a:prstDash val="solid"/>
            <a:miter lim="800000"/>
          </a:ln>
          <a:effectLst/>
        </p:spPr>
        <p:txBody>
          <a:bodyPr rtlCol="0" anchor="ctr"/>
          <a:lstStyle/>
          <a:p>
            <a:pPr marL="0" marR="0" lvl="0" indent="0" algn="ctr" defTabSz="1155699" eaLnBrk="1" fontAlgn="auto" latinLnBrk="0" hangingPunct="1">
              <a:lnSpc>
                <a:spcPct val="90000"/>
              </a:lnSpc>
              <a:spcBef>
                <a:spcPts val="0"/>
              </a:spcBef>
              <a:spcAft>
                <a:spcPts val="0"/>
              </a:spcAft>
              <a:buClr>
                <a:srgbClr val="000000"/>
              </a:buClr>
              <a:buSzTx/>
              <a:buFont typeface="Arial"/>
              <a:buNone/>
              <a:tabLst/>
              <a:defRPr/>
            </a:pPr>
            <a:endParaRPr kumimoji="0" lang="de-DE" sz="2600" b="0"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17" name="Textfeld 16"/>
          <p:cNvSpPr txBox="1"/>
          <p:nvPr/>
        </p:nvSpPr>
        <p:spPr bwMode="auto">
          <a:xfrm>
            <a:off x="335166" y="2852454"/>
            <a:ext cx="2044130" cy="1938992"/>
          </a:xfrm>
          <a:prstGeom prst="rect">
            <a:avLst/>
          </a:prstGeom>
          <a:noFill/>
        </p:spPr>
        <p:txBody>
          <a:bodyPr wrap="square" rtlCol="0">
            <a:spAutoFit/>
          </a:bodyPr>
          <a:lstStyle/>
          <a:p>
            <a:pPr algn="ctr">
              <a:buClr>
                <a:srgbClr val="000000"/>
              </a:buClr>
              <a:buFont typeface="Arial"/>
              <a:buNone/>
              <a:defRPr/>
            </a:pPr>
            <a:r>
              <a:rPr lang="de-DE" sz="2000" kern="0" dirty="0">
                <a:solidFill>
                  <a:srgbClr val="44546A">
                    <a:hueOff val="0"/>
                    <a:satOff val="0"/>
                    <a:lumOff val="0"/>
                    <a:alphaOff val="0"/>
                  </a:srgbClr>
                </a:solidFill>
                <a:latin typeface="Arial"/>
                <a:cs typeface="Arial"/>
              </a:rPr>
              <a:t>5 Handlungs-felder aus dem Kerncurriculum für den Vorbereitungs-dienst</a:t>
            </a:r>
            <a:endParaRPr sz="2000" kern="0" dirty="0">
              <a:solidFill>
                <a:srgbClr val="000000"/>
              </a:solidFill>
              <a:latin typeface="Arial"/>
              <a:cs typeface="Arial"/>
            </a:endParaRPr>
          </a:p>
        </p:txBody>
      </p:sp>
      <p:sp>
        <p:nvSpPr>
          <p:cNvPr id="18" name="Textplatzhalter 2"/>
          <p:cNvSpPr txBox="1"/>
          <p:nvPr/>
        </p:nvSpPr>
        <p:spPr bwMode="auto">
          <a:xfrm>
            <a:off x="7737610" y="6209388"/>
            <a:ext cx="4454390" cy="406481"/>
          </a:xfrm>
          <a:prstGeom prst="rect">
            <a:avLst/>
          </a:prstGeom>
        </p:spPr>
        <p:txBody>
          <a:bodyPr/>
          <a:lstStyle>
            <a:lvl1pPr marL="0" indent="0" algn="l" defTabSz="685800">
              <a:lnSpc>
                <a:spcPct val="113999"/>
              </a:lnSpc>
              <a:spcBef>
                <a:spcPts val="900"/>
              </a:spcBef>
              <a:buFont typeface="Arial"/>
              <a:buNone/>
              <a:defRPr sz="1350" spc="23">
                <a:solidFill>
                  <a:schemeClr val="tx1"/>
                </a:solidFill>
                <a:latin typeface="+mn-lt"/>
                <a:ea typeface="+mn-ea"/>
                <a:cs typeface="+mn-cs"/>
              </a:defRPr>
            </a:lvl1pPr>
            <a:lvl2pPr marL="271463" indent="-271463" algn="l" defTabSz="685800">
              <a:lnSpc>
                <a:spcPct val="113999"/>
              </a:lnSpc>
              <a:spcBef>
                <a:spcPts val="3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lgn="r">
              <a:defRPr/>
            </a:pPr>
            <a:r>
              <a:rPr lang="de-DE" kern="0" dirty="0">
                <a:solidFill>
                  <a:prstClr val="black"/>
                </a:solidFill>
                <a:cs typeface="Arial"/>
              </a:rPr>
              <a:t>in Anlehnung an Ministerium für Schule und Bildung des Landes Nordrhein-Westfalen (2021)</a:t>
            </a:r>
            <a:endParaRPr kern="0" dirty="0">
              <a:solidFill>
                <a:prstClr val="black"/>
              </a:solidFill>
              <a:cs typeface="Arial"/>
            </a:endParaRPr>
          </a:p>
        </p:txBody>
      </p:sp>
      <p:sp>
        <p:nvSpPr>
          <p:cNvPr id="19" name="Textfeld 18">
            <a:extLst>
              <a:ext uri="{FF2B5EF4-FFF2-40B4-BE49-F238E27FC236}">
                <a16:creationId xmlns:a16="http://schemas.microsoft.com/office/drawing/2014/main" id="{2A406E47-99EB-45AD-B39A-5063065E82B5}"/>
              </a:ext>
            </a:extLst>
          </p:cNvPr>
          <p:cNvSpPr txBox="1"/>
          <p:nvPr/>
        </p:nvSpPr>
        <p:spPr>
          <a:xfrm>
            <a:off x="1329178" y="374136"/>
            <a:ext cx="7721794" cy="1138773"/>
          </a:xfrm>
          <a:prstGeom prst="rect">
            <a:avLst/>
          </a:prstGeom>
          <a:noFill/>
        </p:spPr>
        <p:txBody>
          <a:bodyPr wrap="none" rtlCol="0">
            <a:spAutoFit/>
          </a:bodyPr>
          <a:lstStyle/>
          <a:p>
            <a:r>
              <a:rPr lang="de-DE" sz="3600" dirty="0">
                <a:solidFill>
                  <a:schemeClr val="bg2"/>
                </a:solidFill>
              </a:rPr>
              <a:t>Mathematikdidaktisch handeln mit KI</a:t>
            </a:r>
          </a:p>
          <a:p>
            <a:r>
              <a:rPr lang="de-DE" sz="3200" dirty="0">
                <a:solidFill>
                  <a:schemeClr val="bg2"/>
                </a:solidFill>
              </a:rPr>
              <a:t>Perspektive der Lehrkraft - Anwendungen</a:t>
            </a:r>
          </a:p>
        </p:txBody>
      </p:sp>
    </p:spTree>
    <p:extLst>
      <p:ext uri="{BB962C8B-B14F-4D97-AF65-F5344CB8AC3E}">
        <p14:creationId xmlns:p14="http://schemas.microsoft.com/office/powerpoint/2010/main" val="19085369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329178" y="2501636"/>
            <a:ext cx="9534084" cy="4244468"/>
          </a:xfrm>
        </p:spPr>
        <p:txBody>
          <a:bodyPr/>
          <a:lstStyle/>
          <a:p>
            <a:endParaRPr lang="de-DE" dirty="0"/>
          </a:p>
        </p:txBody>
      </p:sp>
      <p:graphicFrame>
        <p:nvGraphicFramePr>
          <p:cNvPr id="3" name="Diagramm 2"/>
          <p:cNvGraphicFramePr>
            <a:graphicFrameLocks/>
          </p:cNvGraphicFramePr>
          <p:nvPr>
            <p:extLst>
              <p:ext uri="{D42A27DB-BD31-4B8C-83A1-F6EECF244321}">
                <p14:modId xmlns:p14="http://schemas.microsoft.com/office/powerpoint/2010/main" val="2212992415"/>
              </p:ext>
            </p:extLst>
          </p:nvPr>
        </p:nvGraphicFramePr>
        <p:xfrm>
          <a:off x="1329178" y="2121689"/>
          <a:ext cx="7587343" cy="46244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platzhalter 2"/>
          <p:cNvSpPr txBox="1"/>
          <p:nvPr/>
        </p:nvSpPr>
        <p:spPr bwMode="auto">
          <a:xfrm>
            <a:off x="8248204" y="6386063"/>
            <a:ext cx="3943796" cy="360041"/>
          </a:xfrm>
          <a:prstGeom prst="rect">
            <a:avLst/>
          </a:prstGeom>
        </p:spPr>
        <p:txBody>
          <a:bodyPr/>
          <a:lstStyle>
            <a:lvl1pPr marL="0" indent="0" algn="l" defTabSz="685800">
              <a:lnSpc>
                <a:spcPct val="113999"/>
              </a:lnSpc>
              <a:spcBef>
                <a:spcPts val="900"/>
              </a:spcBef>
              <a:buFont typeface="Arial"/>
              <a:buNone/>
              <a:defRPr sz="1350" spc="23">
                <a:solidFill>
                  <a:schemeClr val="tx1"/>
                </a:solidFill>
                <a:latin typeface="+mn-lt"/>
                <a:ea typeface="+mn-ea"/>
                <a:cs typeface="+mn-cs"/>
              </a:defRPr>
            </a:lvl1pPr>
            <a:lvl2pPr marL="271463" indent="-271463" algn="l" defTabSz="685800">
              <a:lnSpc>
                <a:spcPct val="113999"/>
              </a:lnSpc>
              <a:spcBef>
                <a:spcPts val="3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lgn="r">
              <a:defRPr/>
            </a:pPr>
            <a:r>
              <a:rPr lang="de-DE" kern="0" dirty="0">
                <a:solidFill>
                  <a:prstClr val="black"/>
                </a:solidFill>
                <a:cs typeface="Arial"/>
              </a:rPr>
              <a:t>in Anlehnung an </a:t>
            </a:r>
            <a:r>
              <a:rPr lang="de-DE" kern="0" dirty="0" err="1">
                <a:solidFill>
                  <a:prstClr val="black"/>
                </a:solidFill>
                <a:cs typeface="Arial"/>
              </a:rPr>
              <a:t>Bigos</a:t>
            </a:r>
            <a:r>
              <a:rPr lang="de-DE" kern="0" dirty="0">
                <a:solidFill>
                  <a:prstClr val="black"/>
                </a:solidFill>
                <a:cs typeface="Arial"/>
              </a:rPr>
              <a:t> &amp; </a:t>
            </a:r>
            <a:r>
              <a:rPr lang="de-DE" kern="0" dirty="0" err="1">
                <a:solidFill>
                  <a:prstClr val="black"/>
                </a:solidFill>
                <a:cs typeface="Arial"/>
              </a:rPr>
              <a:t>Aufenanger</a:t>
            </a:r>
            <a:r>
              <a:rPr lang="de-DE" kern="0" dirty="0">
                <a:solidFill>
                  <a:prstClr val="black"/>
                </a:solidFill>
                <a:cs typeface="Arial"/>
              </a:rPr>
              <a:t> (2024)</a:t>
            </a:r>
            <a:endParaRPr kern="0" dirty="0">
              <a:solidFill>
                <a:prstClr val="black"/>
              </a:solidFill>
              <a:cs typeface="Arial"/>
            </a:endParaRPr>
          </a:p>
        </p:txBody>
      </p:sp>
      <p:sp>
        <p:nvSpPr>
          <p:cNvPr id="5" name="Nach unten gekrümmter Pfeil 4"/>
          <p:cNvSpPr/>
          <p:nvPr/>
        </p:nvSpPr>
        <p:spPr bwMode="auto">
          <a:xfrm rot="10800000">
            <a:off x="5405878" y="4251261"/>
            <a:ext cx="1763486" cy="816429"/>
          </a:xfrm>
          <a:prstGeom prst="curvedDown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6" name="Flussdiagramm: Verbinder 5"/>
          <p:cNvSpPr/>
          <p:nvPr/>
        </p:nvSpPr>
        <p:spPr bwMode="auto">
          <a:xfrm>
            <a:off x="8578437" y="3006275"/>
            <a:ext cx="525600" cy="525600"/>
          </a:xfrm>
          <a:prstGeom prst="flowChartConnector">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white"/>
                </a:solidFill>
                <a:effectLst/>
                <a:uLnTx/>
                <a:uFillTx/>
                <a:latin typeface="Kantumruy Pro"/>
                <a:cs typeface="Arial"/>
              </a:rPr>
              <a:t>3</a:t>
            </a:r>
            <a:endParaRPr kumimoji="0" sz="1400" b="0" i="0" u="none" strike="noStrike" kern="0" cap="none" spc="0" normalizeH="0" baseline="0" noProof="0" dirty="0">
              <a:ln>
                <a:noFill/>
              </a:ln>
              <a:solidFill>
                <a:prstClr val="white"/>
              </a:solidFill>
              <a:effectLst/>
              <a:uLnTx/>
              <a:uFillTx/>
              <a:latin typeface="Kantumruy Pro"/>
              <a:cs typeface="Arial"/>
            </a:endParaRPr>
          </a:p>
        </p:txBody>
      </p:sp>
      <p:sp>
        <p:nvSpPr>
          <p:cNvPr id="7" name="Flussdiagramm: Verbinder 6"/>
          <p:cNvSpPr/>
          <p:nvPr/>
        </p:nvSpPr>
        <p:spPr bwMode="auto">
          <a:xfrm>
            <a:off x="8578437" y="3908296"/>
            <a:ext cx="525600" cy="525600"/>
          </a:xfrm>
          <a:prstGeom prst="flowChartConnector">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white"/>
                </a:solidFill>
                <a:effectLst/>
                <a:uLnTx/>
                <a:uFillTx/>
                <a:latin typeface="Kantumruy Pro"/>
                <a:cs typeface="Arial"/>
              </a:rPr>
              <a:t>4</a:t>
            </a:r>
            <a:endParaRPr kumimoji="0" sz="1400" b="0" i="0" u="none" strike="noStrike" kern="0" cap="none" spc="0" normalizeH="0" baseline="0" noProof="0" dirty="0">
              <a:ln>
                <a:noFill/>
              </a:ln>
              <a:solidFill>
                <a:prstClr val="white"/>
              </a:solidFill>
              <a:effectLst/>
              <a:uLnTx/>
              <a:uFillTx/>
              <a:latin typeface="Kantumruy Pro"/>
              <a:cs typeface="Arial"/>
            </a:endParaRPr>
          </a:p>
        </p:txBody>
      </p:sp>
      <p:sp>
        <p:nvSpPr>
          <p:cNvPr id="8" name="Flussdiagramm: Verbinder 7"/>
          <p:cNvSpPr/>
          <p:nvPr/>
        </p:nvSpPr>
        <p:spPr bwMode="auto">
          <a:xfrm>
            <a:off x="8578438" y="2146438"/>
            <a:ext cx="525600" cy="525600"/>
          </a:xfrm>
          <a:prstGeom prst="flowChartConnector">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prstClr val="white"/>
                </a:solidFill>
                <a:effectLst/>
                <a:uLnTx/>
                <a:uFillTx/>
                <a:latin typeface="Kantumruy Pro"/>
                <a:cs typeface="Arial"/>
              </a:rPr>
              <a:t>1</a:t>
            </a:r>
            <a:endParaRPr kumimoji="0" sz="1400" b="0" i="0" u="none" strike="noStrike" kern="0" cap="none" spc="0" normalizeH="0" baseline="0" noProof="0">
              <a:ln>
                <a:noFill/>
              </a:ln>
              <a:solidFill>
                <a:prstClr val="white"/>
              </a:solidFill>
              <a:effectLst/>
              <a:uLnTx/>
              <a:uFillTx/>
              <a:latin typeface="Kantumruy Pro"/>
              <a:cs typeface="Arial"/>
            </a:endParaRPr>
          </a:p>
        </p:txBody>
      </p:sp>
      <p:sp>
        <p:nvSpPr>
          <p:cNvPr id="9" name="Textfeld 8"/>
          <p:cNvSpPr txBox="1"/>
          <p:nvPr/>
        </p:nvSpPr>
        <p:spPr bwMode="auto">
          <a:xfrm>
            <a:off x="9140783" y="4034146"/>
            <a:ext cx="1108238" cy="518519"/>
          </a:xfrm>
          <a:prstGeom prst="rect">
            <a:avLst/>
          </a:prstGeom>
          <a:noFill/>
        </p:spPr>
        <p:txBody>
          <a:bodyPr wrap="square" rtlCol="0">
            <a:spAutoFit/>
          </a:bodyPr>
          <a:lstStyle/>
          <a:p>
            <a:pPr>
              <a:buClr>
                <a:srgbClr val="000000"/>
              </a:buClr>
              <a:buFont typeface="Arial"/>
              <a:buNone/>
              <a:defRPr/>
            </a:pPr>
            <a:r>
              <a:rPr lang="de-DE" sz="1400" kern="0" dirty="0">
                <a:solidFill>
                  <a:srgbClr val="000000"/>
                </a:solidFill>
                <a:ea typeface="Kantumruy Pro"/>
                <a:cs typeface="Kantumruy Pro"/>
              </a:rPr>
              <a:t>verwerfen</a:t>
            </a:r>
            <a:endParaRPr sz="1400" kern="0" dirty="0">
              <a:solidFill>
                <a:srgbClr val="000000"/>
              </a:solidFill>
              <a:cs typeface="Kantumruy Pro"/>
            </a:endParaRPr>
          </a:p>
          <a:p>
            <a:pPr>
              <a:buClr>
                <a:srgbClr val="000000"/>
              </a:buClr>
              <a:buFont typeface="Arial"/>
              <a:buNone/>
              <a:defRPr/>
            </a:pPr>
            <a:endParaRPr sz="1400" kern="0" dirty="0">
              <a:solidFill>
                <a:srgbClr val="000000"/>
              </a:solidFill>
              <a:cs typeface="Kantumruy Pro"/>
            </a:endParaRPr>
          </a:p>
        </p:txBody>
      </p:sp>
      <p:sp>
        <p:nvSpPr>
          <p:cNvPr id="10" name="Textfeld 9"/>
          <p:cNvSpPr txBox="1"/>
          <p:nvPr/>
        </p:nvSpPr>
        <p:spPr bwMode="auto">
          <a:xfrm>
            <a:off x="9140783" y="2806454"/>
            <a:ext cx="1108238" cy="954107"/>
          </a:xfrm>
          <a:prstGeom prst="rect">
            <a:avLst/>
          </a:prstGeom>
          <a:noFill/>
        </p:spPr>
        <p:txBody>
          <a:bodyPr wrap="square" rtlCol="0">
            <a:spAutoFit/>
          </a:bodyPr>
          <a:lstStyle/>
          <a:p>
            <a:pPr>
              <a:buClr>
                <a:srgbClr val="000000"/>
              </a:buClr>
              <a:buFont typeface="Arial"/>
              <a:buNone/>
              <a:defRPr/>
            </a:pPr>
            <a:r>
              <a:rPr lang="de-DE" sz="1400" kern="0" dirty="0">
                <a:solidFill>
                  <a:srgbClr val="000000"/>
                </a:solidFill>
                <a:ea typeface="Kantumruy Pro"/>
                <a:cs typeface="Kantumruy Pro"/>
              </a:rPr>
              <a:t>adaptieren und selbst weiter-</a:t>
            </a:r>
            <a:r>
              <a:rPr lang="de-DE" sz="1400" kern="0" dirty="0" err="1">
                <a:solidFill>
                  <a:srgbClr val="000000"/>
                </a:solidFill>
                <a:ea typeface="Kantumruy Pro"/>
                <a:cs typeface="Kantumruy Pro"/>
              </a:rPr>
              <a:t>entwicklen</a:t>
            </a:r>
            <a:endParaRPr sz="1400" kern="0" dirty="0">
              <a:solidFill>
                <a:srgbClr val="000000"/>
              </a:solidFill>
              <a:cs typeface="Kantumruy Pro"/>
            </a:endParaRPr>
          </a:p>
        </p:txBody>
      </p:sp>
      <p:sp>
        <p:nvSpPr>
          <p:cNvPr id="11" name="Textfeld 10"/>
          <p:cNvSpPr txBox="1"/>
          <p:nvPr/>
        </p:nvSpPr>
        <p:spPr bwMode="auto">
          <a:xfrm>
            <a:off x="9140783" y="2119275"/>
            <a:ext cx="1249752" cy="518519"/>
          </a:xfrm>
          <a:prstGeom prst="rect">
            <a:avLst/>
          </a:prstGeom>
          <a:noFill/>
        </p:spPr>
        <p:txBody>
          <a:bodyPr wrap="square" rtlCol="0">
            <a:spAutoFit/>
          </a:bodyPr>
          <a:lstStyle/>
          <a:p>
            <a:pPr>
              <a:buClr>
                <a:srgbClr val="000000"/>
              </a:buClr>
              <a:buFont typeface="Arial"/>
              <a:buNone/>
              <a:defRPr/>
            </a:pPr>
            <a:r>
              <a:rPr lang="de-DE" sz="1400" kern="0" dirty="0">
                <a:solidFill>
                  <a:srgbClr val="000000"/>
                </a:solidFill>
                <a:ea typeface="Kantumruy Pro"/>
                <a:cs typeface="Kantumruy Pro"/>
              </a:rPr>
              <a:t>direkte übernehmen </a:t>
            </a:r>
            <a:endParaRPr sz="1400" kern="0" dirty="0">
              <a:solidFill>
                <a:srgbClr val="000000"/>
              </a:solidFill>
              <a:cs typeface="Kantumruy Pro"/>
            </a:endParaRPr>
          </a:p>
        </p:txBody>
      </p:sp>
      <p:sp>
        <p:nvSpPr>
          <p:cNvPr id="12" name="Flussdiagramm: Verbinder 11"/>
          <p:cNvSpPr/>
          <p:nvPr/>
        </p:nvSpPr>
        <p:spPr bwMode="auto">
          <a:xfrm>
            <a:off x="6106171" y="4433896"/>
            <a:ext cx="525600" cy="525600"/>
          </a:xfrm>
          <a:prstGeom prst="flowChartConnector">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white"/>
                </a:solidFill>
                <a:effectLst/>
                <a:uLnTx/>
                <a:uFillTx/>
                <a:latin typeface="Kantumruy Pro"/>
                <a:cs typeface="Arial"/>
              </a:rPr>
              <a:t>2</a:t>
            </a:r>
            <a:endParaRPr kumimoji="0" sz="1400" b="0" i="0" u="none" strike="noStrike" kern="0" cap="none" spc="0" normalizeH="0" baseline="0" noProof="0" dirty="0">
              <a:ln>
                <a:noFill/>
              </a:ln>
              <a:solidFill>
                <a:prstClr val="white"/>
              </a:solidFill>
              <a:effectLst/>
              <a:uLnTx/>
              <a:uFillTx/>
              <a:latin typeface="Kantumruy Pro"/>
              <a:cs typeface="Arial"/>
            </a:endParaRPr>
          </a:p>
        </p:txBody>
      </p:sp>
      <p:sp>
        <p:nvSpPr>
          <p:cNvPr id="13" name="Textfeld 12">
            <a:extLst>
              <a:ext uri="{FF2B5EF4-FFF2-40B4-BE49-F238E27FC236}">
                <a16:creationId xmlns:a16="http://schemas.microsoft.com/office/drawing/2014/main" id="{2A406E47-99EB-45AD-B39A-5063065E82B5}"/>
              </a:ext>
            </a:extLst>
          </p:cNvPr>
          <p:cNvSpPr txBox="1"/>
          <p:nvPr/>
        </p:nvSpPr>
        <p:spPr>
          <a:xfrm>
            <a:off x="1329178" y="374136"/>
            <a:ext cx="7699544" cy="1200329"/>
          </a:xfrm>
          <a:prstGeom prst="rect">
            <a:avLst/>
          </a:prstGeom>
          <a:noFill/>
        </p:spPr>
        <p:txBody>
          <a:bodyPr wrap="none" rtlCol="0">
            <a:spAutoFit/>
          </a:bodyPr>
          <a:lstStyle/>
          <a:p>
            <a:r>
              <a:rPr lang="de-DE" sz="3600" dirty="0">
                <a:solidFill>
                  <a:schemeClr val="bg2"/>
                </a:solidFill>
              </a:rPr>
              <a:t>Mathematikdidaktisch handeln mit KI</a:t>
            </a:r>
          </a:p>
          <a:p>
            <a:r>
              <a:rPr lang="de-DE" sz="3600" dirty="0">
                <a:solidFill>
                  <a:schemeClr val="bg2"/>
                </a:solidFill>
              </a:rPr>
              <a:t>Prozess der Unterrichtsplanung</a:t>
            </a:r>
          </a:p>
        </p:txBody>
      </p:sp>
    </p:spTree>
    <p:extLst>
      <p:ext uri="{BB962C8B-B14F-4D97-AF65-F5344CB8AC3E}">
        <p14:creationId xmlns:p14="http://schemas.microsoft.com/office/powerpoint/2010/main" val="665126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r>
              <a:rPr lang="de-DE" dirty="0"/>
              <a:t>[Inhalte bitte hier einsetzen]</a:t>
            </a:r>
          </a:p>
          <a:p>
            <a:endParaRPr lang="de-DE" dirty="0"/>
          </a:p>
        </p:txBody>
      </p:sp>
      <p:sp>
        <p:nvSpPr>
          <p:cNvPr id="14" name="Datumsplatzhalter 2"/>
          <p:cNvSpPr txBox="1">
            <a:spLocks/>
          </p:cNvSpPr>
          <p:nvPr/>
        </p:nvSpPr>
        <p:spPr bwMode="auto">
          <a:xfrm>
            <a:off x="798157" y="6645252"/>
            <a:ext cx="864487" cy="153888"/>
          </a:xfrm>
          <a:prstGeom prst="rect">
            <a:avLst/>
          </a:prstGeom>
        </p:spPr>
        <p:txBody>
          <a:bodyPr vert="horz" wrap="square" lIns="0" tIns="0" rIns="0" bIns="0" rtlCol="0" anchor="ctr">
            <a:noAutofit/>
          </a:bodyPr>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750" b="0" i="0" u="none" strike="noStrike" cap="none" spc="52">
                <a:solidFill>
                  <a:schemeClr val="tx1"/>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750" b="0" i="0" u="none" strike="noStrike" kern="0" cap="none" spc="52" normalizeH="0" baseline="0" noProof="0">
              <a:ln>
                <a:noFill/>
              </a:ln>
              <a:solidFill>
                <a:prstClr val="black"/>
              </a:solidFill>
              <a:effectLst/>
              <a:uLnTx/>
              <a:uFillTx/>
              <a:latin typeface="Arial"/>
              <a:cs typeface="Arial"/>
            </a:endParaRPr>
          </a:p>
        </p:txBody>
      </p:sp>
      <p:sp>
        <p:nvSpPr>
          <p:cNvPr id="15" name="Fußzeilenplatzhalter 3"/>
          <p:cNvSpPr txBox="1">
            <a:spLocks/>
          </p:cNvSpPr>
          <p:nvPr/>
        </p:nvSpPr>
        <p:spPr bwMode="auto">
          <a:xfrm flipH="1">
            <a:off x="1878716" y="6645251"/>
            <a:ext cx="3078293" cy="212749"/>
          </a:xfrm>
          <a:prstGeom prst="rect">
            <a:avLst/>
          </a:prstGeom>
        </p:spPr>
        <p:txBody>
          <a:bodyPr vert="horz" wrap="square" lIns="0" tIns="0" rIns="0" bIns="0" rtlCol="0" anchor="ctr">
            <a:noAutofit/>
          </a:bodyPr>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750" b="0" i="0" u="none" strike="noStrike" cap="none" spc="52">
                <a:solidFill>
                  <a:schemeClr val="tx1"/>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a:defRPr/>
            </a:pPr>
            <a:r>
              <a:rPr lang="de-DE" sz="800" kern="0">
                <a:solidFill>
                  <a:prstClr val="black"/>
                </a:solidFill>
                <a:latin typeface="Kantumruy Pro (Textkörper)"/>
              </a:rPr>
              <a:t>Generative KI – Innovationspotenzial und Herausforderungen für den Mathematikunterricht</a:t>
            </a:r>
            <a:endParaRPr lang="de-DE" kern="0" dirty="0">
              <a:solidFill>
                <a:prstClr val="black"/>
              </a:solidFill>
              <a:latin typeface="Kantumruy Pro (Textkörper)"/>
            </a:endParaRPr>
          </a:p>
        </p:txBody>
      </p:sp>
      <p:sp>
        <p:nvSpPr>
          <p:cNvPr id="16" name="Foliennummernplatzhalter 4"/>
          <p:cNvSpPr txBox="1">
            <a:spLocks/>
          </p:cNvSpPr>
          <p:nvPr/>
        </p:nvSpPr>
        <p:spPr bwMode="auto">
          <a:xfrm>
            <a:off x="7058463" y="6664488"/>
            <a:ext cx="2057400" cy="115416"/>
          </a:xfrm>
          <a:prstGeom prst="rect">
            <a:avLst/>
          </a:prstGeom>
        </p:spPr>
        <p:txBody>
          <a:bodyPr vert="horz" lIns="0" tIns="0" rIns="0" bIns="0" rtlCol="0" anchor="ctr">
            <a:spAutoFit/>
          </a:bodyPr>
          <a:lstStyle>
            <a:defPPr marR="0" lvl="0" algn="l">
              <a:lnSpc>
                <a:spcPct val="100000"/>
              </a:lnSpc>
              <a:spcBef>
                <a:spcPts val="0"/>
              </a:spcBef>
              <a:spcAft>
                <a:spcPts val="0"/>
              </a:spcAft>
            </a:defPPr>
            <a:lvl1pPr marR="0" lvl="0" algn="r">
              <a:lnSpc>
                <a:spcPct val="100000"/>
              </a:lnSpc>
              <a:spcBef>
                <a:spcPts val="0"/>
              </a:spcBef>
              <a:spcAft>
                <a:spcPts val="0"/>
              </a:spcAft>
              <a:buClr>
                <a:srgbClr val="000000"/>
              </a:buClr>
              <a:buFont typeface="Arial"/>
              <a:defRPr sz="750" b="0" i="0" u="none" strike="noStrike" cap="none" spc="52">
                <a:solidFill>
                  <a:schemeClr val="tx1"/>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r>
              <a:rPr kumimoji="0" lang="de-DE" sz="750" b="0" i="0" u="none" strike="noStrike" kern="0" cap="none" spc="52" normalizeH="0" baseline="0" noProof="0">
                <a:ln>
                  <a:noFill/>
                </a:ln>
                <a:solidFill>
                  <a:prstClr val="black"/>
                </a:solidFill>
                <a:effectLst/>
                <a:uLnTx/>
                <a:uFillTx/>
                <a:latin typeface="Arial"/>
                <a:cs typeface="Arial"/>
              </a:rPr>
              <a:t>Seite </a:t>
            </a:r>
            <a:fld id="{EDBFB674-7BF7-D856-1E1A-0971BD6A6B56}" type="slidenum">
              <a:rPr kumimoji="0" lang="de-DE" sz="750" b="0" i="0" u="none" strike="noStrike" kern="0" cap="none" spc="52" normalizeH="0" baseline="0" noProof="0" smtClean="0">
                <a:ln>
                  <a:noFill/>
                </a:ln>
                <a:solidFill>
                  <a:prstClr val="black"/>
                </a:solidFill>
                <a:effectLst/>
                <a:uLnTx/>
                <a:uFillTx/>
                <a:latin typeface="Arial"/>
                <a:cs typeface="Arial"/>
              </a:rPr>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t>3</a:t>
            </a:fld>
            <a:endParaRPr kumimoji="0" lang="de-DE" sz="750" b="0" i="0" u="none" strike="noStrike" kern="0" cap="none" spc="52" normalizeH="0" baseline="0" noProof="0">
              <a:ln>
                <a:noFill/>
              </a:ln>
              <a:solidFill>
                <a:prstClr val="black"/>
              </a:solidFill>
              <a:effectLst/>
              <a:uLnTx/>
              <a:uFillTx/>
              <a:latin typeface="Arial"/>
              <a:cs typeface="Arial"/>
            </a:endParaRPr>
          </a:p>
        </p:txBody>
      </p:sp>
      <p:pic>
        <p:nvPicPr>
          <p:cNvPr id="17" name="Grafik 16"/>
          <p:cNvPicPr>
            <a:picLocks noChangeAspect="1"/>
          </p:cNvPicPr>
          <p:nvPr/>
        </p:nvPicPr>
        <p:blipFill>
          <a:blip r:embed="rId3"/>
          <a:srcRect l="16649" r="12944"/>
          <a:stretch/>
        </p:blipFill>
        <p:spPr bwMode="auto">
          <a:xfrm>
            <a:off x="7999829" y="1298511"/>
            <a:ext cx="3914160" cy="5559489"/>
          </a:xfrm>
          <a:prstGeom prst="rect">
            <a:avLst/>
          </a:prstGeom>
        </p:spPr>
      </p:pic>
      <p:sp>
        <p:nvSpPr>
          <p:cNvPr id="18" name="Textfeld 17"/>
          <p:cNvSpPr txBox="1"/>
          <p:nvPr/>
        </p:nvSpPr>
        <p:spPr bwMode="auto">
          <a:xfrm rot="21156188">
            <a:off x="8296570" y="1630544"/>
            <a:ext cx="2775546" cy="2031325"/>
          </a:xfrm>
          <a:prstGeom prst="rect">
            <a:avLst/>
          </a:prstGeom>
          <a:noFill/>
        </p:spPr>
        <p:txBody>
          <a:bodyPr wrap="square" rtlCol="0">
            <a:spAutoFit/>
          </a:bodyPr>
          <a:lstStyle/>
          <a:p>
            <a:pPr>
              <a:buClr>
                <a:srgbClr val="000000"/>
              </a:buClr>
              <a:buFont typeface="Arial"/>
              <a:buNone/>
              <a:defRPr/>
            </a:pPr>
            <a:r>
              <a:rPr lang="de-DE" sz="1400" kern="0" dirty="0">
                <a:solidFill>
                  <a:srgbClr val="000000"/>
                </a:solidFill>
                <a:latin typeface="Kantumruy Pro (Textkörper)"/>
                <a:cs typeface="Arial"/>
              </a:rPr>
              <a:t>Meine Name ist…</a:t>
            </a:r>
            <a:endParaRPr sz="1400" kern="0" dirty="0">
              <a:solidFill>
                <a:srgbClr val="000000"/>
              </a:solidFill>
              <a:latin typeface="Arial"/>
              <a:cs typeface="Arial"/>
            </a:endParaRPr>
          </a:p>
          <a:p>
            <a:pPr>
              <a:buClr>
                <a:srgbClr val="000000"/>
              </a:buClr>
              <a:buFont typeface="Arial"/>
              <a:buNone/>
              <a:defRPr/>
            </a:pPr>
            <a:endParaRPr lang="de-DE" sz="1400" kern="0" dirty="0">
              <a:solidFill>
                <a:srgbClr val="000000"/>
              </a:solidFill>
              <a:latin typeface="Kantumruy Pro (Textkörper)"/>
              <a:cs typeface="Arial"/>
            </a:endParaRPr>
          </a:p>
          <a:p>
            <a:pPr>
              <a:buClr>
                <a:srgbClr val="000000"/>
              </a:buClr>
              <a:buFont typeface="Arial"/>
              <a:buNone/>
              <a:defRPr/>
            </a:pPr>
            <a:r>
              <a:rPr lang="de-DE" sz="1400" kern="0" dirty="0">
                <a:solidFill>
                  <a:srgbClr val="000000"/>
                </a:solidFill>
                <a:latin typeface="Kantumruy Pro (Textkörper)"/>
                <a:cs typeface="Arial"/>
              </a:rPr>
              <a:t>Ich arbeiten an/für/als …</a:t>
            </a:r>
          </a:p>
          <a:p>
            <a:pPr>
              <a:buClr>
                <a:srgbClr val="000000"/>
              </a:buClr>
              <a:buFont typeface="Arial"/>
              <a:buNone/>
              <a:defRPr/>
            </a:pPr>
            <a:endParaRPr lang="de-DE" sz="1400" kern="0" dirty="0">
              <a:solidFill>
                <a:srgbClr val="000000"/>
              </a:solidFill>
              <a:latin typeface="Kantumruy Pro (Textkörper)"/>
              <a:cs typeface="Arial"/>
            </a:endParaRPr>
          </a:p>
          <a:p>
            <a:pPr>
              <a:buClr>
                <a:srgbClr val="000000"/>
              </a:buClr>
              <a:buFont typeface="Arial"/>
              <a:buNone/>
              <a:defRPr/>
            </a:pPr>
            <a:r>
              <a:rPr lang="de-DE" sz="1400" kern="0" dirty="0">
                <a:solidFill>
                  <a:srgbClr val="000000"/>
                </a:solidFill>
                <a:latin typeface="Kantumruy Pro (Textkörper)"/>
                <a:cs typeface="Arial"/>
              </a:rPr>
              <a:t>Wir nutzen das KI-System …</a:t>
            </a:r>
          </a:p>
          <a:p>
            <a:pPr>
              <a:buClr>
                <a:srgbClr val="000000"/>
              </a:buClr>
              <a:buFont typeface="Arial"/>
              <a:buNone/>
              <a:defRPr/>
            </a:pPr>
            <a:endParaRPr lang="de-DE" sz="1400" kern="0" dirty="0">
              <a:solidFill>
                <a:srgbClr val="000000"/>
              </a:solidFill>
              <a:latin typeface="Kantumruy Pro (Textkörper)"/>
              <a:cs typeface="Arial"/>
            </a:endParaRPr>
          </a:p>
          <a:p>
            <a:pPr>
              <a:buClr>
                <a:srgbClr val="000000"/>
              </a:buClr>
              <a:buFont typeface="Arial"/>
              <a:buNone/>
              <a:defRPr/>
            </a:pPr>
            <a:r>
              <a:rPr lang="de-DE" sz="1400" kern="0" dirty="0">
                <a:solidFill>
                  <a:srgbClr val="000000"/>
                </a:solidFill>
                <a:latin typeface="Kantumruy Pro (Textkörper)"/>
                <a:cs typeface="Arial"/>
              </a:rPr>
              <a:t>Ich habe KI zuletzt genutzt für …</a:t>
            </a:r>
          </a:p>
          <a:p>
            <a:pPr>
              <a:buClr>
                <a:srgbClr val="000000"/>
              </a:buClr>
              <a:buFont typeface="Arial"/>
              <a:buNone/>
              <a:defRPr/>
            </a:pPr>
            <a:endParaRPr lang="de-DE" sz="1400" kern="0" dirty="0">
              <a:solidFill>
                <a:srgbClr val="000000"/>
              </a:solidFill>
              <a:latin typeface="Arial"/>
              <a:cs typeface="Arial"/>
            </a:endParaRPr>
          </a:p>
          <a:p>
            <a:pPr>
              <a:buClr>
                <a:srgbClr val="000000"/>
              </a:buClr>
              <a:buFont typeface="Arial"/>
              <a:buNone/>
              <a:defRPr/>
            </a:pPr>
            <a:r>
              <a:rPr lang="de-DE" sz="1400" kern="0" dirty="0">
                <a:solidFill>
                  <a:srgbClr val="000000"/>
                </a:solidFill>
                <a:latin typeface="Arial"/>
                <a:cs typeface="Arial"/>
              </a:rPr>
              <a:t>Mich beschäftigt …</a:t>
            </a:r>
            <a:endParaRPr sz="1400" kern="0" dirty="0">
              <a:solidFill>
                <a:srgbClr val="000000"/>
              </a:solidFill>
              <a:latin typeface="Arial"/>
              <a:cs typeface="Arial"/>
            </a:endParaRPr>
          </a:p>
        </p:txBody>
      </p:sp>
      <p:sp>
        <p:nvSpPr>
          <p:cNvPr id="19" name="Textfeld 18"/>
          <p:cNvSpPr txBox="1"/>
          <p:nvPr/>
        </p:nvSpPr>
        <p:spPr bwMode="auto">
          <a:xfrm>
            <a:off x="4929793" y="6576815"/>
            <a:ext cx="6776654" cy="230832"/>
          </a:xfrm>
          <a:prstGeom prst="rect">
            <a:avLst/>
          </a:prstGeom>
          <a:noFill/>
        </p:spPr>
        <p:txBody>
          <a:bodyPr wrap="square">
            <a:spAutoFit/>
          </a:bodyPr>
          <a:lstStyle/>
          <a:p>
            <a:pPr>
              <a:buClr>
                <a:srgbClr val="000000"/>
              </a:buClr>
              <a:buFont typeface="Arial"/>
              <a:buNone/>
              <a:defRPr/>
            </a:pPr>
            <a:r>
              <a:rPr lang="de-DE" sz="900" kern="0" dirty="0">
                <a:solidFill>
                  <a:prstClr val="black"/>
                </a:solidFill>
                <a:latin typeface="Kantumruy Pro (Textkörper)"/>
                <a:cs typeface="Arial"/>
              </a:rPr>
              <a:t>Bildquelle: </a:t>
            </a:r>
            <a:r>
              <a:rPr lang="de-DE" sz="900" kern="0" dirty="0">
                <a:solidFill>
                  <a:prstClr val="black"/>
                </a:solidFill>
                <a:latin typeface="Kantumruy Pro (Textkörper)"/>
                <a:cs typeface="Arial"/>
                <a:hlinkClick r:id="rId4"/>
              </a:rPr>
              <a:t>https://pixabay.com/de/illustrations/visitenkarte-vertrag-vorstellung-1019948/</a:t>
            </a:r>
            <a:r>
              <a:rPr lang="de-DE" sz="900" kern="0" dirty="0">
                <a:solidFill>
                  <a:prstClr val="black"/>
                </a:solidFill>
                <a:latin typeface="Kantumruy Pro (Textkörper)"/>
                <a:cs typeface="Arial"/>
              </a:rPr>
              <a:t> (ausgenommen von CC- Lizenz</a:t>
            </a:r>
            <a:endParaRPr sz="1400" kern="0" dirty="0">
              <a:solidFill>
                <a:prstClr val="black"/>
              </a:solidFill>
              <a:latin typeface="Arial"/>
              <a:cs typeface="Arial"/>
            </a:endParaRPr>
          </a:p>
        </p:txBody>
      </p:sp>
      <p:sp>
        <p:nvSpPr>
          <p:cNvPr id="20" name="Pfeil nach oben 19"/>
          <p:cNvSpPr/>
          <p:nvPr/>
        </p:nvSpPr>
        <p:spPr bwMode="auto">
          <a:xfrm>
            <a:off x="1812732" y="2139166"/>
            <a:ext cx="801499" cy="3897358"/>
          </a:xfrm>
          <a:prstGeom prst="upArrow">
            <a:avLst>
              <a:gd name="adj1" fmla="val 50000"/>
              <a:gd name="adj2" fmla="val 50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white"/>
              </a:solidFill>
              <a:effectLst/>
              <a:uLnTx/>
              <a:uFillTx/>
              <a:latin typeface="Kantumruy Pro"/>
              <a:cs typeface="Arial"/>
            </a:endParaRPr>
          </a:p>
        </p:txBody>
      </p:sp>
      <p:sp>
        <p:nvSpPr>
          <p:cNvPr id="21" name="Pfeil nach oben 20"/>
          <p:cNvSpPr/>
          <p:nvPr/>
        </p:nvSpPr>
        <p:spPr bwMode="auto">
          <a:xfrm rot="5400000">
            <a:off x="4011304" y="3770798"/>
            <a:ext cx="801499" cy="4120589"/>
          </a:xfrm>
          <a:prstGeom prst="upArrow">
            <a:avLst>
              <a:gd name="adj1" fmla="val 50000"/>
              <a:gd name="adj2" fmla="val 50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white"/>
              </a:solidFill>
              <a:effectLst/>
              <a:uLnTx/>
              <a:uFillTx/>
              <a:latin typeface="Kantumruy Pro"/>
              <a:cs typeface="Arial"/>
            </a:endParaRPr>
          </a:p>
        </p:txBody>
      </p:sp>
      <p:sp>
        <p:nvSpPr>
          <p:cNvPr id="22" name="Textfeld 21"/>
          <p:cNvSpPr txBox="1"/>
          <p:nvPr/>
        </p:nvSpPr>
        <p:spPr bwMode="auto">
          <a:xfrm>
            <a:off x="959112" y="1333341"/>
            <a:ext cx="2508738" cy="738664"/>
          </a:xfrm>
          <a:prstGeom prst="rect">
            <a:avLst/>
          </a:prstGeom>
          <a:noFill/>
        </p:spPr>
        <p:txBody>
          <a:bodyPr wrap="square" rtlCol="0">
            <a:spAutoFit/>
          </a:bodyPr>
          <a:lstStyle/>
          <a:p>
            <a:pPr algn="ctr">
              <a:buClr>
                <a:srgbClr val="000000"/>
              </a:buClr>
              <a:buFont typeface="Arial"/>
              <a:buNone/>
              <a:defRPr/>
            </a:pPr>
            <a:r>
              <a:rPr lang="de-DE" sz="2100" kern="0" dirty="0">
                <a:solidFill>
                  <a:srgbClr val="000000"/>
                </a:solidFill>
                <a:latin typeface="Kantumruy Pro (Textkörper)"/>
                <a:cs typeface="Arial"/>
              </a:rPr>
              <a:t>schulpraktische </a:t>
            </a:r>
            <a:endParaRPr sz="1400" kern="0" dirty="0">
              <a:solidFill>
                <a:srgbClr val="000000"/>
              </a:solidFill>
              <a:latin typeface="Arial"/>
              <a:cs typeface="Arial"/>
            </a:endParaRPr>
          </a:p>
          <a:p>
            <a:pPr algn="ctr">
              <a:buClr>
                <a:srgbClr val="000000"/>
              </a:buClr>
              <a:buFont typeface="Arial"/>
              <a:buNone/>
              <a:defRPr/>
            </a:pPr>
            <a:r>
              <a:rPr lang="de-DE" sz="2100" kern="0" dirty="0">
                <a:solidFill>
                  <a:srgbClr val="000000"/>
                </a:solidFill>
                <a:latin typeface="Kantumruy Pro (Textkörper)"/>
                <a:cs typeface="Arial"/>
              </a:rPr>
              <a:t>Erfahrung </a:t>
            </a:r>
            <a:endParaRPr sz="1400" kern="0" dirty="0">
              <a:solidFill>
                <a:srgbClr val="000000"/>
              </a:solidFill>
              <a:latin typeface="Arial"/>
              <a:cs typeface="Arial"/>
            </a:endParaRPr>
          </a:p>
        </p:txBody>
      </p:sp>
      <p:sp>
        <p:nvSpPr>
          <p:cNvPr id="23" name="Textfeld 22"/>
          <p:cNvSpPr txBox="1"/>
          <p:nvPr/>
        </p:nvSpPr>
        <p:spPr bwMode="auto">
          <a:xfrm>
            <a:off x="6036920" y="5592853"/>
            <a:ext cx="2508738" cy="415498"/>
          </a:xfrm>
          <a:prstGeom prst="rect">
            <a:avLst/>
          </a:prstGeom>
          <a:noFill/>
        </p:spPr>
        <p:txBody>
          <a:bodyPr wrap="square" rtlCol="0">
            <a:spAutoFit/>
          </a:bodyPr>
          <a:lstStyle/>
          <a:p>
            <a:pPr algn="ctr">
              <a:buClr>
                <a:srgbClr val="000000"/>
              </a:buClr>
              <a:buFont typeface="Arial"/>
              <a:buNone/>
              <a:defRPr/>
            </a:pPr>
            <a:r>
              <a:rPr lang="de-DE" sz="2100" kern="0">
                <a:solidFill>
                  <a:srgbClr val="000000"/>
                </a:solidFill>
                <a:latin typeface="Kantumruy Pro (Textkörper)"/>
                <a:cs typeface="Arial"/>
              </a:rPr>
              <a:t>KI Erfahrung </a:t>
            </a:r>
            <a:endParaRPr sz="1400" kern="0">
              <a:solidFill>
                <a:srgbClr val="000000"/>
              </a:solidFill>
              <a:latin typeface="Arial"/>
              <a:cs typeface="Arial"/>
            </a:endParaRPr>
          </a:p>
        </p:txBody>
      </p:sp>
      <p:sp>
        <p:nvSpPr>
          <p:cNvPr id="24" name="Textfeld 23"/>
          <p:cNvSpPr txBox="1"/>
          <p:nvPr/>
        </p:nvSpPr>
        <p:spPr bwMode="auto">
          <a:xfrm>
            <a:off x="1637563" y="6041790"/>
            <a:ext cx="2508738" cy="307777"/>
          </a:xfrm>
          <a:prstGeom prst="rect">
            <a:avLst/>
          </a:prstGeom>
          <a:noFill/>
        </p:spPr>
        <p:txBody>
          <a:bodyPr wrap="square" rtlCol="0">
            <a:spAutoFit/>
          </a:bodyPr>
          <a:lstStyle/>
          <a:p>
            <a:pPr algn="ctr">
              <a:buClr>
                <a:srgbClr val="000000"/>
              </a:buClr>
              <a:buFont typeface="Arial"/>
              <a:buNone/>
              <a:defRPr/>
            </a:pPr>
            <a:r>
              <a:rPr lang="de-DE" sz="1400" kern="0">
                <a:solidFill>
                  <a:srgbClr val="000000"/>
                </a:solidFill>
                <a:latin typeface="Kantumruy Pro (Textkörper)"/>
                <a:cs typeface="Arial"/>
              </a:rPr>
              <a:t>Anfänger </a:t>
            </a:r>
            <a:endParaRPr sz="1400" kern="0">
              <a:solidFill>
                <a:srgbClr val="000000"/>
              </a:solidFill>
              <a:latin typeface="Arial"/>
              <a:cs typeface="Arial"/>
            </a:endParaRPr>
          </a:p>
        </p:txBody>
      </p:sp>
      <p:sp>
        <p:nvSpPr>
          <p:cNvPr id="25" name="Textfeld 24"/>
          <p:cNvSpPr txBox="1"/>
          <p:nvPr/>
        </p:nvSpPr>
        <p:spPr bwMode="auto">
          <a:xfrm>
            <a:off x="2978332" y="6041790"/>
            <a:ext cx="2508738" cy="307777"/>
          </a:xfrm>
          <a:prstGeom prst="rect">
            <a:avLst/>
          </a:prstGeom>
          <a:noFill/>
        </p:spPr>
        <p:txBody>
          <a:bodyPr wrap="square" rtlCol="0">
            <a:spAutoFit/>
          </a:bodyPr>
          <a:lstStyle/>
          <a:p>
            <a:pPr algn="ctr">
              <a:buClr>
                <a:srgbClr val="000000"/>
              </a:buClr>
              <a:buFont typeface="Arial"/>
              <a:buNone/>
              <a:defRPr/>
            </a:pPr>
            <a:r>
              <a:rPr lang="de-DE" sz="1400" kern="0">
                <a:solidFill>
                  <a:srgbClr val="000000"/>
                </a:solidFill>
                <a:latin typeface="Kantumruy Pro (Textkörper)"/>
                <a:cs typeface="Arial"/>
              </a:rPr>
              <a:t>Fortgeschritten</a:t>
            </a:r>
            <a:endParaRPr sz="1400" kern="0">
              <a:solidFill>
                <a:srgbClr val="000000"/>
              </a:solidFill>
              <a:latin typeface="Arial"/>
              <a:cs typeface="Arial"/>
            </a:endParaRPr>
          </a:p>
        </p:txBody>
      </p:sp>
      <p:sp>
        <p:nvSpPr>
          <p:cNvPr id="26" name="Textfeld 25"/>
          <p:cNvSpPr txBox="1"/>
          <p:nvPr/>
        </p:nvSpPr>
        <p:spPr bwMode="auto">
          <a:xfrm>
            <a:off x="4123987" y="6041790"/>
            <a:ext cx="2508738" cy="307777"/>
          </a:xfrm>
          <a:prstGeom prst="rect">
            <a:avLst/>
          </a:prstGeom>
          <a:noFill/>
        </p:spPr>
        <p:txBody>
          <a:bodyPr wrap="square" rtlCol="0">
            <a:spAutoFit/>
          </a:bodyPr>
          <a:lstStyle/>
          <a:p>
            <a:pPr algn="ctr">
              <a:buClr>
                <a:srgbClr val="000000"/>
              </a:buClr>
              <a:buFont typeface="Arial"/>
              <a:buNone/>
              <a:defRPr/>
            </a:pPr>
            <a:r>
              <a:rPr lang="de-DE" sz="1400" kern="0">
                <a:solidFill>
                  <a:srgbClr val="000000"/>
                </a:solidFill>
                <a:latin typeface="Kantumruy Pro (Textkörper)"/>
                <a:cs typeface="Arial"/>
              </a:rPr>
              <a:t>Experte</a:t>
            </a:r>
            <a:endParaRPr sz="1400" kern="0">
              <a:solidFill>
                <a:srgbClr val="000000"/>
              </a:solidFill>
              <a:latin typeface="Arial"/>
              <a:cs typeface="Arial"/>
            </a:endParaRPr>
          </a:p>
        </p:txBody>
      </p:sp>
      <p:sp>
        <p:nvSpPr>
          <p:cNvPr id="27" name="Textfeld 26"/>
          <p:cNvSpPr txBox="1"/>
          <p:nvPr/>
        </p:nvSpPr>
        <p:spPr bwMode="auto">
          <a:xfrm>
            <a:off x="278292" y="5232310"/>
            <a:ext cx="2508738" cy="307777"/>
          </a:xfrm>
          <a:prstGeom prst="rect">
            <a:avLst/>
          </a:prstGeom>
          <a:noFill/>
        </p:spPr>
        <p:txBody>
          <a:bodyPr wrap="square" rtlCol="0">
            <a:spAutoFit/>
          </a:bodyPr>
          <a:lstStyle/>
          <a:p>
            <a:pPr algn="ctr">
              <a:buClr>
                <a:srgbClr val="000000"/>
              </a:buClr>
              <a:buFont typeface="Arial"/>
              <a:buNone/>
              <a:defRPr/>
            </a:pPr>
            <a:r>
              <a:rPr lang="de-DE" sz="1400" kern="0">
                <a:solidFill>
                  <a:srgbClr val="000000"/>
                </a:solidFill>
                <a:latin typeface="Kantumruy Pro (Textkörper)"/>
                <a:cs typeface="Arial"/>
              </a:rPr>
              <a:t>keine</a:t>
            </a:r>
            <a:endParaRPr sz="1400" kern="0">
              <a:solidFill>
                <a:srgbClr val="000000"/>
              </a:solidFill>
              <a:latin typeface="Arial"/>
              <a:cs typeface="Arial"/>
            </a:endParaRPr>
          </a:p>
        </p:txBody>
      </p:sp>
      <p:sp>
        <p:nvSpPr>
          <p:cNvPr id="28" name="Textfeld 27"/>
          <p:cNvSpPr txBox="1"/>
          <p:nvPr/>
        </p:nvSpPr>
        <p:spPr bwMode="auto">
          <a:xfrm>
            <a:off x="278451" y="3948994"/>
            <a:ext cx="2508738" cy="307777"/>
          </a:xfrm>
          <a:prstGeom prst="rect">
            <a:avLst/>
          </a:prstGeom>
          <a:noFill/>
        </p:spPr>
        <p:txBody>
          <a:bodyPr wrap="square" rtlCol="0">
            <a:spAutoFit/>
          </a:bodyPr>
          <a:lstStyle/>
          <a:p>
            <a:pPr algn="ctr">
              <a:buClr>
                <a:srgbClr val="000000"/>
              </a:buClr>
              <a:buFont typeface="Arial"/>
              <a:buNone/>
              <a:defRPr/>
            </a:pPr>
            <a:r>
              <a:rPr lang="de-DE" sz="1400" kern="0">
                <a:solidFill>
                  <a:srgbClr val="000000"/>
                </a:solidFill>
                <a:latin typeface="Kantumruy Pro (Textkörper)"/>
                <a:cs typeface="Arial"/>
              </a:rPr>
              <a:t>mittlere</a:t>
            </a:r>
            <a:endParaRPr sz="1400" kern="0">
              <a:solidFill>
                <a:srgbClr val="000000"/>
              </a:solidFill>
              <a:latin typeface="Arial"/>
              <a:cs typeface="Arial"/>
            </a:endParaRPr>
          </a:p>
        </p:txBody>
      </p:sp>
      <p:sp>
        <p:nvSpPr>
          <p:cNvPr id="29" name="Textfeld 28"/>
          <p:cNvSpPr txBox="1"/>
          <p:nvPr/>
        </p:nvSpPr>
        <p:spPr bwMode="auto">
          <a:xfrm>
            <a:off x="278292" y="2768781"/>
            <a:ext cx="2508738" cy="307777"/>
          </a:xfrm>
          <a:prstGeom prst="rect">
            <a:avLst/>
          </a:prstGeom>
          <a:noFill/>
        </p:spPr>
        <p:txBody>
          <a:bodyPr wrap="square" rtlCol="0">
            <a:spAutoFit/>
          </a:bodyPr>
          <a:lstStyle/>
          <a:p>
            <a:pPr algn="ctr">
              <a:buClr>
                <a:srgbClr val="000000"/>
              </a:buClr>
              <a:buFont typeface="Arial"/>
              <a:buNone/>
              <a:defRPr/>
            </a:pPr>
            <a:r>
              <a:rPr lang="de-DE" sz="1400" kern="0">
                <a:solidFill>
                  <a:srgbClr val="000000"/>
                </a:solidFill>
                <a:latin typeface="Kantumruy Pro (Textkörper)"/>
                <a:cs typeface="Arial"/>
              </a:rPr>
              <a:t>viel</a:t>
            </a:r>
            <a:endParaRPr sz="1400" kern="0">
              <a:solidFill>
                <a:srgbClr val="000000"/>
              </a:solidFill>
              <a:latin typeface="Arial"/>
              <a:cs typeface="Arial"/>
            </a:endParaRPr>
          </a:p>
        </p:txBody>
      </p:sp>
    </p:spTree>
    <p:extLst>
      <p:ext uri="{BB962C8B-B14F-4D97-AF65-F5344CB8AC3E}">
        <p14:creationId xmlns:p14="http://schemas.microsoft.com/office/powerpoint/2010/main" val="1468552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329178" y="2501636"/>
            <a:ext cx="9534084" cy="4244468"/>
          </a:xfrm>
        </p:spPr>
        <p:txBody>
          <a:bodyPr/>
          <a:lstStyle/>
          <a:p>
            <a:endParaRPr lang="de-DE" dirty="0"/>
          </a:p>
        </p:txBody>
      </p:sp>
      <p:graphicFrame>
        <p:nvGraphicFramePr>
          <p:cNvPr id="3" name="Diagramm 2"/>
          <p:cNvGraphicFramePr>
            <a:graphicFrameLocks/>
          </p:cNvGraphicFramePr>
          <p:nvPr>
            <p:extLst>
              <p:ext uri="{D42A27DB-BD31-4B8C-83A1-F6EECF244321}">
                <p14:modId xmlns:p14="http://schemas.microsoft.com/office/powerpoint/2010/main" val="1552885456"/>
              </p:ext>
            </p:extLst>
          </p:nvPr>
        </p:nvGraphicFramePr>
        <p:xfrm>
          <a:off x="1329178" y="2121689"/>
          <a:ext cx="7587343" cy="46244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platzhalter 2"/>
          <p:cNvSpPr txBox="1"/>
          <p:nvPr/>
        </p:nvSpPr>
        <p:spPr bwMode="auto">
          <a:xfrm>
            <a:off x="8248204" y="6386063"/>
            <a:ext cx="3943796" cy="360041"/>
          </a:xfrm>
          <a:prstGeom prst="rect">
            <a:avLst/>
          </a:prstGeom>
        </p:spPr>
        <p:txBody>
          <a:bodyPr/>
          <a:lstStyle>
            <a:lvl1pPr marL="0" indent="0" algn="l" defTabSz="685800">
              <a:lnSpc>
                <a:spcPct val="113999"/>
              </a:lnSpc>
              <a:spcBef>
                <a:spcPts val="900"/>
              </a:spcBef>
              <a:buFont typeface="Arial"/>
              <a:buNone/>
              <a:defRPr sz="1350" spc="23">
                <a:solidFill>
                  <a:schemeClr val="tx1"/>
                </a:solidFill>
                <a:latin typeface="+mn-lt"/>
                <a:ea typeface="+mn-ea"/>
                <a:cs typeface="+mn-cs"/>
              </a:defRPr>
            </a:lvl1pPr>
            <a:lvl2pPr marL="271463" indent="-271463" algn="l" defTabSz="685800">
              <a:lnSpc>
                <a:spcPct val="113999"/>
              </a:lnSpc>
              <a:spcBef>
                <a:spcPts val="3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lgn="r">
              <a:defRPr/>
            </a:pPr>
            <a:r>
              <a:rPr lang="de-DE" kern="0" dirty="0">
                <a:solidFill>
                  <a:prstClr val="black"/>
                </a:solidFill>
                <a:cs typeface="Arial"/>
              </a:rPr>
              <a:t>in Anlehnung an </a:t>
            </a:r>
            <a:r>
              <a:rPr lang="de-DE" kern="0" dirty="0" err="1">
                <a:solidFill>
                  <a:prstClr val="black"/>
                </a:solidFill>
                <a:cs typeface="Arial"/>
              </a:rPr>
              <a:t>Bigos</a:t>
            </a:r>
            <a:r>
              <a:rPr lang="de-DE" kern="0" dirty="0">
                <a:solidFill>
                  <a:prstClr val="black"/>
                </a:solidFill>
                <a:cs typeface="Arial"/>
              </a:rPr>
              <a:t> &amp; </a:t>
            </a:r>
            <a:r>
              <a:rPr lang="de-DE" kern="0" dirty="0" err="1">
                <a:solidFill>
                  <a:prstClr val="black"/>
                </a:solidFill>
                <a:cs typeface="Arial"/>
              </a:rPr>
              <a:t>Aufenanger</a:t>
            </a:r>
            <a:r>
              <a:rPr lang="de-DE" kern="0" dirty="0">
                <a:solidFill>
                  <a:prstClr val="black"/>
                </a:solidFill>
                <a:cs typeface="Arial"/>
              </a:rPr>
              <a:t> (2024)</a:t>
            </a:r>
            <a:endParaRPr kern="0" dirty="0">
              <a:solidFill>
                <a:prstClr val="black"/>
              </a:solidFill>
              <a:cs typeface="Arial"/>
            </a:endParaRPr>
          </a:p>
        </p:txBody>
      </p:sp>
      <p:sp>
        <p:nvSpPr>
          <p:cNvPr id="5" name="Nach unten gekrümmter Pfeil 4"/>
          <p:cNvSpPr/>
          <p:nvPr/>
        </p:nvSpPr>
        <p:spPr bwMode="auto">
          <a:xfrm rot="10800000">
            <a:off x="5405878" y="4251261"/>
            <a:ext cx="1763486" cy="816429"/>
          </a:xfrm>
          <a:prstGeom prst="curvedDown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6" name="Flussdiagramm: Verbinder 5"/>
          <p:cNvSpPr/>
          <p:nvPr/>
        </p:nvSpPr>
        <p:spPr bwMode="auto">
          <a:xfrm>
            <a:off x="8578437" y="3006275"/>
            <a:ext cx="525600" cy="525600"/>
          </a:xfrm>
          <a:prstGeom prst="flowChartConnector">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white"/>
                </a:solidFill>
                <a:effectLst/>
                <a:uLnTx/>
                <a:uFillTx/>
                <a:latin typeface="Kantumruy Pro"/>
                <a:cs typeface="Arial"/>
              </a:rPr>
              <a:t>3</a:t>
            </a:r>
            <a:endParaRPr kumimoji="0" sz="1400" b="0" i="0" u="none" strike="noStrike" kern="0" cap="none" spc="0" normalizeH="0" baseline="0" noProof="0" dirty="0">
              <a:ln>
                <a:noFill/>
              </a:ln>
              <a:solidFill>
                <a:prstClr val="white"/>
              </a:solidFill>
              <a:effectLst/>
              <a:uLnTx/>
              <a:uFillTx/>
              <a:latin typeface="Kantumruy Pro"/>
              <a:cs typeface="Arial"/>
            </a:endParaRPr>
          </a:p>
        </p:txBody>
      </p:sp>
      <p:sp>
        <p:nvSpPr>
          <p:cNvPr id="7" name="Flussdiagramm: Verbinder 6"/>
          <p:cNvSpPr/>
          <p:nvPr/>
        </p:nvSpPr>
        <p:spPr bwMode="auto">
          <a:xfrm>
            <a:off x="8578437" y="3908296"/>
            <a:ext cx="525600" cy="525600"/>
          </a:xfrm>
          <a:prstGeom prst="flowChartConnector">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white"/>
                </a:solidFill>
                <a:effectLst/>
                <a:uLnTx/>
                <a:uFillTx/>
                <a:latin typeface="Kantumruy Pro"/>
                <a:cs typeface="Arial"/>
              </a:rPr>
              <a:t>4</a:t>
            </a:r>
            <a:endParaRPr kumimoji="0" sz="1400" b="0" i="0" u="none" strike="noStrike" kern="0" cap="none" spc="0" normalizeH="0" baseline="0" noProof="0" dirty="0">
              <a:ln>
                <a:noFill/>
              </a:ln>
              <a:solidFill>
                <a:prstClr val="white"/>
              </a:solidFill>
              <a:effectLst/>
              <a:uLnTx/>
              <a:uFillTx/>
              <a:latin typeface="Kantumruy Pro"/>
              <a:cs typeface="Arial"/>
            </a:endParaRPr>
          </a:p>
        </p:txBody>
      </p:sp>
      <p:sp>
        <p:nvSpPr>
          <p:cNvPr id="8" name="Flussdiagramm: Verbinder 7"/>
          <p:cNvSpPr/>
          <p:nvPr/>
        </p:nvSpPr>
        <p:spPr bwMode="auto">
          <a:xfrm>
            <a:off x="8578438" y="2146438"/>
            <a:ext cx="525600" cy="525600"/>
          </a:xfrm>
          <a:prstGeom prst="flowChartConnector">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prstClr val="white"/>
                </a:solidFill>
                <a:effectLst/>
                <a:uLnTx/>
                <a:uFillTx/>
                <a:latin typeface="Kantumruy Pro"/>
                <a:cs typeface="Arial"/>
              </a:rPr>
              <a:t>1</a:t>
            </a:r>
            <a:endParaRPr kumimoji="0" sz="1400" b="0" i="0" u="none" strike="noStrike" kern="0" cap="none" spc="0" normalizeH="0" baseline="0" noProof="0">
              <a:ln>
                <a:noFill/>
              </a:ln>
              <a:solidFill>
                <a:prstClr val="white"/>
              </a:solidFill>
              <a:effectLst/>
              <a:uLnTx/>
              <a:uFillTx/>
              <a:latin typeface="Kantumruy Pro"/>
              <a:cs typeface="Arial"/>
            </a:endParaRPr>
          </a:p>
        </p:txBody>
      </p:sp>
      <p:sp>
        <p:nvSpPr>
          <p:cNvPr id="9" name="Textfeld 8"/>
          <p:cNvSpPr txBox="1"/>
          <p:nvPr/>
        </p:nvSpPr>
        <p:spPr bwMode="auto">
          <a:xfrm>
            <a:off x="9140783" y="4034146"/>
            <a:ext cx="1108238" cy="518519"/>
          </a:xfrm>
          <a:prstGeom prst="rect">
            <a:avLst/>
          </a:prstGeom>
          <a:noFill/>
        </p:spPr>
        <p:txBody>
          <a:bodyPr wrap="square" rtlCol="0">
            <a:spAutoFit/>
          </a:bodyPr>
          <a:lstStyle/>
          <a:p>
            <a:pPr>
              <a:buClr>
                <a:srgbClr val="000000"/>
              </a:buClr>
              <a:buFont typeface="Arial"/>
              <a:buNone/>
              <a:defRPr/>
            </a:pPr>
            <a:r>
              <a:rPr lang="de-DE" sz="1400" kern="0" dirty="0">
                <a:solidFill>
                  <a:srgbClr val="000000"/>
                </a:solidFill>
                <a:ea typeface="Kantumruy Pro"/>
                <a:cs typeface="Kantumruy Pro"/>
              </a:rPr>
              <a:t>verwerfen</a:t>
            </a:r>
            <a:endParaRPr sz="1400" kern="0" dirty="0">
              <a:solidFill>
                <a:srgbClr val="000000"/>
              </a:solidFill>
              <a:cs typeface="Kantumruy Pro"/>
            </a:endParaRPr>
          </a:p>
          <a:p>
            <a:pPr>
              <a:buClr>
                <a:srgbClr val="000000"/>
              </a:buClr>
              <a:buFont typeface="Arial"/>
              <a:buNone/>
              <a:defRPr/>
            </a:pPr>
            <a:endParaRPr sz="1400" kern="0" dirty="0">
              <a:solidFill>
                <a:srgbClr val="000000"/>
              </a:solidFill>
              <a:cs typeface="Kantumruy Pro"/>
            </a:endParaRPr>
          </a:p>
        </p:txBody>
      </p:sp>
      <p:sp>
        <p:nvSpPr>
          <p:cNvPr id="10" name="Textfeld 9"/>
          <p:cNvSpPr txBox="1"/>
          <p:nvPr/>
        </p:nvSpPr>
        <p:spPr bwMode="auto">
          <a:xfrm>
            <a:off x="9140783" y="2806454"/>
            <a:ext cx="1108238" cy="954107"/>
          </a:xfrm>
          <a:prstGeom prst="rect">
            <a:avLst/>
          </a:prstGeom>
          <a:noFill/>
        </p:spPr>
        <p:txBody>
          <a:bodyPr wrap="square" rtlCol="0">
            <a:spAutoFit/>
          </a:bodyPr>
          <a:lstStyle/>
          <a:p>
            <a:pPr>
              <a:buClr>
                <a:srgbClr val="000000"/>
              </a:buClr>
              <a:buFont typeface="Arial"/>
              <a:buNone/>
              <a:defRPr/>
            </a:pPr>
            <a:r>
              <a:rPr lang="de-DE" sz="1400" kern="0" dirty="0">
                <a:solidFill>
                  <a:srgbClr val="000000"/>
                </a:solidFill>
                <a:ea typeface="Kantumruy Pro"/>
                <a:cs typeface="Kantumruy Pro"/>
              </a:rPr>
              <a:t>adaptieren und selbst weiter-</a:t>
            </a:r>
            <a:r>
              <a:rPr lang="de-DE" sz="1400" kern="0" dirty="0" err="1">
                <a:solidFill>
                  <a:srgbClr val="000000"/>
                </a:solidFill>
                <a:ea typeface="Kantumruy Pro"/>
                <a:cs typeface="Kantumruy Pro"/>
              </a:rPr>
              <a:t>entwicklen</a:t>
            </a:r>
            <a:endParaRPr sz="1400" kern="0" dirty="0">
              <a:solidFill>
                <a:srgbClr val="000000"/>
              </a:solidFill>
              <a:cs typeface="Kantumruy Pro"/>
            </a:endParaRPr>
          </a:p>
        </p:txBody>
      </p:sp>
      <p:sp>
        <p:nvSpPr>
          <p:cNvPr id="11" name="Textfeld 10"/>
          <p:cNvSpPr txBox="1"/>
          <p:nvPr/>
        </p:nvSpPr>
        <p:spPr bwMode="auto">
          <a:xfrm>
            <a:off x="9140783" y="2119275"/>
            <a:ext cx="1249752" cy="518519"/>
          </a:xfrm>
          <a:prstGeom prst="rect">
            <a:avLst/>
          </a:prstGeom>
          <a:noFill/>
        </p:spPr>
        <p:txBody>
          <a:bodyPr wrap="square" rtlCol="0">
            <a:spAutoFit/>
          </a:bodyPr>
          <a:lstStyle/>
          <a:p>
            <a:pPr>
              <a:buClr>
                <a:srgbClr val="000000"/>
              </a:buClr>
              <a:buFont typeface="Arial"/>
              <a:buNone/>
              <a:defRPr/>
            </a:pPr>
            <a:r>
              <a:rPr lang="de-DE" sz="1400" kern="0" dirty="0">
                <a:solidFill>
                  <a:srgbClr val="000000"/>
                </a:solidFill>
                <a:ea typeface="Kantumruy Pro"/>
                <a:cs typeface="Kantumruy Pro"/>
              </a:rPr>
              <a:t>direkte übernehmen </a:t>
            </a:r>
            <a:endParaRPr sz="1400" kern="0" dirty="0">
              <a:solidFill>
                <a:srgbClr val="000000"/>
              </a:solidFill>
              <a:cs typeface="Kantumruy Pro"/>
            </a:endParaRPr>
          </a:p>
        </p:txBody>
      </p:sp>
      <p:sp>
        <p:nvSpPr>
          <p:cNvPr id="12" name="Flussdiagramm: Verbinder 11"/>
          <p:cNvSpPr/>
          <p:nvPr/>
        </p:nvSpPr>
        <p:spPr bwMode="auto">
          <a:xfrm>
            <a:off x="6106171" y="4433896"/>
            <a:ext cx="525600" cy="525600"/>
          </a:xfrm>
          <a:prstGeom prst="flowChartConnector">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white"/>
                </a:solidFill>
                <a:effectLst/>
                <a:uLnTx/>
                <a:uFillTx/>
                <a:latin typeface="Kantumruy Pro"/>
                <a:cs typeface="Arial"/>
              </a:rPr>
              <a:t>2</a:t>
            </a:r>
            <a:endParaRPr kumimoji="0" sz="1400" b="0" i="0" u="none" strike="noStrike" kern="0" cap="none" spc="0" normalizeH="0" baseline="0" noProof="0" dirty="0">
              <a:ln>
                <a:noFill/>
              </a:ln>
              <a:solidFill>
                <a:prstClr val="white"/>
              </a:solidFill>
              <a:effectLst/>
              <a:uLnTx/>
              <a:uFillTx/>
              <a:latin typeface="Kantumruy Pro"/>
              <a:cs typeface="Arial"/>
            </a:endParaRPr>
          </a:p>
        </p:txBody>
      </p:sp>
      <p:sp>
        <p:nvSpPr>
          <p:cNvPr id="13" name="Textfeld 12">
            <a:extLst>
              <a:ext uri="{FF2B5EF4-FFF2-40B4-BE49-F238E27FC236}">
                <a16:creationId xmlns:a16="http://schemas.microsoft.com/office/drawing/2014/main" id="{2A406E47-99EB-45AD-B39A-5063065E82B5}"/>
              </a:ext>
            </a:extLst>
          </p:cNvPr>
          <p:cNvSpPr txBox="1"/>
          <p:nvPr/>
        </p:nvSpPr>
        <p:spPr>
          <a:xfrm>
            <a:off x="1329178" y="374136"/>
            <a:ext cx="7699544" cy="1200329"/>
          </a:xfrm>
          <a:prstGeom prst="rect">
            <a:avLst/>
          </a:prstGeom>
          <a:noFill/>
        </p:spPr>
        <p:txBody>
          <a:bodyPr wrap="none" rtlCol="0">
            <a:spAutoFit/>
          </a:bodyPr>
          <a:lstStyle/>
          <a:p>
            <a:r>
              <a:rPr lang="de-DE" sz="3600" dirty="0">
                <a:solidFill>
                  <a:schemeClr val="bg2"/>
                </a:solidFill>
              </a:rPr>
              <a:t>Mathematikdidaktisch handeln mit KI</a:t>
            </a:r>
          </a:p>
          <a:p>
            <a:r>
              <a:rPr lang="de-DE" sz="3600" dirty="0">
                <a:solidFill>
                  <a:schemeClr val="bg2"/>
                </a:solidFill>
              </a:rPr>
              <a:t>Prozess der Unterrichtsplanung</a:t>
            </a:r>
          </a:p>
        </p:txBody>
      </p:sp>
    </p:spTree>
    <p:extLst>
      <p:ext uri="{BB962C8B-B14F-4D97-AF65-F5344CB8AC3E}">
        <p14:creationId xmlns:p14="http://schemas.microsoft.com/office/powerpoint/2010/main" val="40391223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Flussdiagramm: Alternativer Prozess 2"/>
          <p:cNvSpPr/>
          <p:nvPr/>
        </p:nvSpPr>
        <p:spPr bwMode="auto">
          <a:xfrm>
            <a:off x="1943108" y="2900645"/>
            <a:ext cx="2998800" cy="2113155"/>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prstClr val="black"/>
                </a:solidFill>
                <a:effectLst/>
                <a:uLnTx/>
                <a:uFillTx/>
                <a:latin typeface="Kantumruy Pro"/>
                <a:cs typeface="Arial"/>
              </a:rPr>
              <a:t>„Wegwerf-Prompt“</a:t>
            </a:r>
            <a:endParaRPr kumimoji="0" sz="1400" b="0" i="0" u="none" strike="noStrike" kern="0" cap="none" spc="0" normalizeH="0" baseline="0" noProof="0">
              <a:ln>
                <a:noFill/>
              </a:ln>
              <a:solidFill>
                <a:prstClr val="white"/>
              </a:solidFill>
              <a:effectLst/>
              <a:uLnTx/>
              <a:uFillTx/>
              <a:latin typeface="Kantumruy Pro"/>
              <a:cs typeface="Arial"/>
            </a:endParaRPr>
          </a:p>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a:ln>
                  <a:noFill/>
                </a:ln>
                <a:solidFill>
                  <a:prstClr val="black"/>
                </a:solidFill>
                <a:effectLst/>
                <a:uLnTx/>
                <a:uFillTx/>
                <a:latin typeface="Kantumruy Pro"/>
                <a:cs typeface="Arial"/>
              </a:rPr>
              <a:t>Einmalige Verwendung</a:t>
            </a:r>
            <a:endParaRPr kumimoji="0" sz="1400" b="0" i="0" u="none" strike="noStrike" kern="0" cap="none" spc="0" normalizeH="0" baseline="0" noProof="0">
              <a:ln>
                <a:noFill/>
              </a:ln>
              <a:solidFill>
                <a:prstClr val="white"/>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a:ln>
                  <a:noFill/>
                </a:ln>
                <a:solidFill>
                  <a:prstClr val="black"/>
                </a:solidFill>
                <a:effectLst/>
                <a:uLnTx/>
                <a:uFillTx/>
                <a:latin typeface="Kantumruy Pro"/>
                <a:cs typeface="Arial"/>
              </a:rPr>
              <a:t>Kurz</a:t>
            </a:r>
            <a:endParaRPr kumimoji="0" sz="1400" b="0" i="0" u="none" strike="noStrike" kern="0" cap="none" spc="0" normalizeH="0" baseline="0" noProof="0">
              <a:ln>
                <a:noFill/>
              </a:ln>
              <a:solidFill>
                <a:prstClr val="white"/>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a:ln>
                  <a:noFill/>
                </a:ln>
                <a:solidFill>
                  <a:prstClr val="black"/>
                </a:solidFill>
                <a:effectLst/>
                <a:uLnTx/>
                <a:uFillTx/>
                <a:latin typeface="Kantumruy Pro"/>
                <a:cs typeface="Arial"/>
              </a:rPr>
              <a:t>Einzelanfrage</a:t>
            </a:r>
            <a:endParaRPr kumimoji="0" sz="1400" b="0" i="0" u="none" strike="noStrike" kern="0" cap="none" spc="0" normalizeH="0" baseline="0" noProof="0">
              <a:ln>
                <a:noFill/>
              </a:ln>
              <a:solidFill>
                <a:prstClr val="white"/>
              </a:solidFill>
              <a:effectLst/>
              <a:uLnTx/>
              <a:uFillTx/>
              <a:latin typeface="Kantumruy Pro"/>
              <a:cs typeface="Arial"/>
            </a:endParaRPr>
          </a:p>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4" name="Flussdiagramm: Alternativer Prozess 3"/>
          <p:cNvSpPr/>
          <p:nvPr/>
        </p:nvSpPr>
        <p:spPr bwMode="auto">
          <a:xfrm>
            <a:off x="5862987" y="2900644"/>
            <a:ext cx="3000130" cy="2113156"/>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prstClr val="black"/>
                </a:solidFill>
                <a:effectLst/>
                <a:uLnTx/>
                <a:uFillTx/>
                <a:latin typeface="Kantumruy Pro"/>
                <a:cs typeface="Arial"/>
              </a:rPr>
              <a:t>„Gebrauchsprompt“</a:t>
            </a:r>
            <a:endParaRPr kumimoji="0" sz="1400" b="0" i="0" u="none" strike="noStrike" kern="0" cap="none" spc="0" normalizeH="0" baseline="0" noProof="0">
              <a:ln>
                <a:noFill/>
              </a:ln>
              <a:solidFill>
                <a:prstClr val="white"/>
              </a:solidFill>
              <a:effectLst/>
              <a:uLnTx/>
              <a:uFillTx/>
              <a:latin typeface="Kantumruy Pro"/>
              <a:cs typeface="Arial"/>
            </a:endParaRPr>
          </a:p>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a:ln>
                  <a:noFill/>
                </a:ln>
                <a:solidFill>
                  <a:prstClr val="black"/>
                </a:solidFill>
                <a:effectLst/>
                <a:uLnTx/>
                <a:uFillTx/>
                <a:latin typeface="Kantumruy Pro"/>
                <a:cs typeface="Arial"/>
              </a:rPr>
              <a:t>Wiederholte Verwendung</a:t>
            </a:r>
            <a:endParaRPr kumimoji="0" sz="1400" b="0" i="0" u="none" strike="noStrike" kern="0" cap="none" spc="0" normalizeH="0" baseline="0" noProof="0">
              <a:ln>
                <a:noFill/>
              </a:ln>
              <a:solidFill>
                <a:prstClr val="white"/>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a:ln>
                  <a:noFill/>
                </a:ln>
                <a:solidFill>
                  <a:prstClr val="black"/>
                </a:solidFill>
                <a:effectLst/>
                <a:uLnTx/>
                <a:uFillTx/>
                <a:latin typeface="Kantumruy Pro"/>
                <a:cs typeface="Arial"/>
              </a:rPr>
              <a:t>Länger &amp; strukturiert </a:t>
            </a:r>
            <a:endParaRPr kumimoji="0" sz="1400" b="0" i="0" u="none" strike="noStrike" kern="0" cap="none" spc="0" normalizeH="0" baseline="0" noProof="0">
              <a:ln>
                <a:noFill/>
              </a:ln>
              <a:solidFill>
                <a:prstClr val="white"/>
              </a:solidFill>
              <a:effectLst/>
              <a:uLnTx/>
              <a:uFillTx/>
              <a:latin typeface="Kantumruy Pro"/>
              <a:cs typeface="Arial"/>
            </a:endParaRPr>
          </a:p>
          <a:p>
            <a:pPr marL="285750" marR="0" lvl="0" indent="-285750"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a:ln>
                  <a:noFill/>
                </a:ln>
                <a:solidFill>
                  <a:prstClr val="black"/>
                </a:solidFill>
                <a:effectLst/>
                <a:uLnTx/>
                <a:uFillTx/>
                <a:latin typeface="Kantumruy Pro"/>
                <a:cs typeface="Arial"/>
              </a:rPr>
              <a:t>Wiederkehrende Aufgaben </a:t>
            </a:r>
            <a:endParaRPr kumimoji="0" sz="1400" b="0" i="0" u="none" strike="noStrike" kern="0" cap="none" spc="0" normalizeH="0" baseline="0" noProof="0">
              <a:ln>
                <a:noFill/>
              </a:ln>
              <a:solidFill>
                <a:prstClr val="white"/>
              </a:solidFill>
              <a:effectLst/>
              <a:uLnTx/>
              <a:uFillTx/>
              <a:latin typeface="Kantumruy Pro"/>
              <a:cs typeface="Arial"/>
            </a:endParaRPr>
          </a:p>
        </p:txBody>
      </p:sp>
      <p:sp>
        <p:nvSpPr>
          <p:cNvPr id="5" name="Textplatzhalter 2"/>
          <p:cNvSpPr txBox="1">
            <a:spLocks/>
          </p:cNvSpPr>
          <p:nvPr/>
        </p:nvSpPr>
        <p:spPr bwMode="auto">
          <a:xfrm>
            <a:off x="1329178" y="1945195"/>
            <a:ext cx="7561659" cy="1126417"/>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285750" marR="0" lvl="0" indent="-285750" algn="l" defTabSz="685800" eaLnBrk="1" fontAlgn="auto" latinLnBrk="0" hangingPunct="1">
              <a:lnSpc>
                <a:spcPct val="113999"/>
              </a:lnSpc>
              <a:spcBef>
                <a:spcPts val="1950"/>
              </a:spcBef>
              <a:spcAft>
                <a:spcPts val="0"/>
              </a:spcAft>
              <a:buClrTx/>
              <a:buSzTx/>
              <a:buFontTx/>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Die Qualität der Ergebnisse hängt stark von der Eingabe (Prompts) ab.</a:t>
            </a:r>
          </a:p>
          <a:p>
            <a:pPr marL="285750" marR="0" lvl="0" indent="-285750" algn="l" defTabSz="685800" eaLnBrk="1" fontAlgn="auto" latinLnBrk="0" hangingPunct="1">
              <a:lnSpc>
                <a:spcPct val="113999"/>
              </a:lnSpc>
              <a:spcBef>
                <a:spcPts val="1950"/>
              </a:spcBef>
              <a:spcAft>
                <a:spcPts val="0"/>
              </a:spcAft>
              <a:buClrTx/>
              <a:buSzTx/>
              <a:buFontTx/>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Es gibt verschiedene Prompt-Techniken:</a:t>
            </a:r>
          </a:p>
        </p:txBody>
      </p:sp>
      <p:sp>
        <p:nvSpPr>
          <p:cNvPr id="6" name="Rechteck 5"/>
          <p:cNvSpPr/>
          <p:nvPr/>
        </p:nvSpPr>
        <p:spPr bwMode="auto">
          <a:xfrm>
            <a:off x="2061455" y="5311975"/>
            <a:ext cx="2762462" cy="518519"/>
          </a:xfrm>
          <a:prstGeom prst="rect">
            <a:avLst/>
          </a:prstGeom>
        </p:spPr>
        <p:txBody>
          <a:bodyPr wrap="square">
            <a:spAutoFit/>
          </a:bodyPr>
          <a:lstStyle/>
          <a:p>
            <a:pPr>
              <a:buClr>
                <a:srgbClr val="000000"/>
              </a:buClr>
              <a:buFont typeface="Arial"/>
              <a:buNone/>
              <a:defRPr/>
            </a:pPr>
            <a:r>
              <a:rPr lang="de-DE" sz="1400" kern="0">
                <a:solidFill>
                  <a:srgbClr val="000000"/>
                </a:solidFill>
                <a:ea typeface="Kantumruy Pro"/>
                <a:cs typeface="Kantumruy Pro"/>
              </a:rPr>
              <a:t>„Erkläre den Satz des Pythagoras.“</a:t>
            </a:r>
            <a:endParaRPr sz="1400" kern="0">
              <a:solidFill>
                <a:srgbClr val="000000"/>
              </a:solidFill>
              <a:cs typeface="Kantumruy Pro"/>
            </a:endParaRPr>
          </a:p>
        </p:txBody>
      </p:sp>
      <p:sp>
        <p:nvSpPr>
          <p:cNvPr id="7" name="Rechteck 6"/>
          <p:cNvSpPr/>
          <p:nvPr/>
        </p:nvSpPr>
        <p:spPr bwMode="auto">
          <a:xfrm>
            <a:off x="6045133" y="5119249"/>
            <a:ext cx="2832202" cy="1585319"/>
          </a:xfrm>
          <a:prstGeom prst="rect">
            <a:avLst/>
          </a:prstGeom>
        </p:spPr>
        <p:txBody>
          <a:bodyPr wrap="square">
            <a:spAutoFit/>
          </a:bodyPr>
          <a:lstStyle/>
          <a:p>
            <a:pPr>
              <a:buClr>
                <a:srgbClr val="000000"/>
              </a:buClr>
              <a:buFont typeface="Arial"/>
              <a:buNone/>
              <a:defRPr/>
            </a:pPr>
            <a:r>
              <a:rPr lang="de-DE" sz="1400" kern="0">
                <a:solidFill>
                  <a:srgbClr val="000000"/>
                </a:solidFill>
                <a:ea typeface="Kantumruy Pro"/>
                <a:cs typeface="Kantumruy Pro"/>
              </a:rPr>
              <a:t>„Du bist Gymnasiallehrer und planst eine Unterrichtsstunde zum Einstieg in den Satz des Pythagoras. Die Schüler sind leistungsstark. Erstelle eine Kurzplanung mit Zielen und Verlaufsplan. …“ </a:t>
            </a:r>
            <a:endParaRPr sz="1400" kern="0">
              <a:solidFill>
                <a:srgbClr val="000000"/>
              </a:solidFill>
              <a:cs typeface="Kantumruy Pro"/>
            </a:endParaRPr>
          </a:p>
        </p:txBody>
      </p:sp>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7699544" cy="1015663"/>
          </a:xfrm>
          <a:prstGeom prst="rect">
            <a:avLst/>
          </a:prstGeom>
          <a:noFill/>
        </p:spPr>
        <p:txBody>
          <a:bodyPr wrap="none" rtlCol="0">
            <a:spAutoFit/>
          </a:bodyPr>
          <a:lstStyle/>
          <a:p>
            <a:r>
              <a:rPr lang="de-DE" sz="3600" dirty="0">
                <a:solidFill>
                  <a:schemeClr val="bg2"/>
                </a:solidFill>
              </a:rPr>
              <a:t>Mathematikdidaktisch handeln mit KI</a:t>
            </a:r>
          </a:p>
          <a:p>
            <a:r>
              <a:rPr lang="de-DE" sz="2400" dirty="0">
                <a:solidFill>
                  <a:schemeClr val="bg2"/>
                </a:solidFill>
              </a:rPr>
              <a:t>Unterrichtsplanung mit KI: Was sind gute Prompts?</a:t>
            </a:r>
          </a:p>
        </p:txBody>
      </p:sp>
    </p:spTree>
    <p:extLst>
      <p:ext uri="{BB962C8B-B14F-4D97-AF65-F5344CB8AC3E}">
        <p14:creationId xmlns:p14="http://schemas.microsoft.com/office/powerpoint/2010/main" val="337096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graphicFrame>
        <p:nvGraphicFramePr>
          <p:cNvPr id="3" name="Tabelle 2"/>
          <p:cNvGraphicFramePr>
            <a:graphicFrameLocks noGrp="1"/>
          </p:cNvGraphicFramePr>
          <p:nvPr>
            <p:extLst>
              <p:ext uri="{D42A27DB-BD31-4B8C-83A1-F6EECF244321}">
                <p14:modId xmlns:p14="http://schemas.microsoft.com/office/powerpoint/2010/main" val="642158196"/>
              </p:ext>
            </p:extLst>
          </p:nvPr>
        </p:nvGraphicFramePr>
        <p:xfrm>
          <a:off x="2243578" y="2116923"/>
          <a:ext cx="7580704" cy="3703320"/>
        </p:xfrm>
        <a:graphic>
          <a:graphicData uri="http://schemas.openxmlformats.org/drawingml/2006/table">
            <a:tbl>
              <a:tblPr firstRow="1" bandRow="1"/>
              <a:tblGrid>
                <a:gridCol w="1895176">
                  <a:extLst>
                    <a:ext uri="{9D8B030D-6E8A-4147-A177-3AD203B41FA5}">
                      <a16:colId xmlns:a16="http://schemas.microsoft.com/office/drawing/2014/main" val="20000"/>
                    </a:ext>
                  </a:extLst>
                </a:gridCol>
                <a:gridCol w="1895176">
                  <a:extLst>
                    <a:ext uri="{9D8B030D-6E8A-4147-A177-3AD203B41FA5}">
                      <a16:colId xmlns:a16="http://schemas.microsoft.com/office/drawing/2014/main" val="20001"/>
                    </a:ext>
                  </a:extLst>
                </a:gridCol>
                <a:gridCol w="1895176">
                  <a:extLst>
                    <a:ext uri="{9D8B030D-6E8A-4147-A177-3AD203B41FA5}">
                      <a16:colId xmlns:a16="http://schemas.microsoft.com/office/drawing/2014/main" val="20002"/>
                    </a:ext>
                  </a:extLst>
                </a:gridCol>
                <a:gridCol w="1895176">
                  <a:extLst>
                    <a:ext uri="{9D8B030D-6E8A-4147-A177-3AD203B41FA5}">
                      <a16:colId xmlns:a16="http://schemas.microsoft.com/office/drawing/2014/main" val="20003"/>
                    </a:ext>
                  </a:extLst>
                </a:gridCol>
              </a:tblGrid>
              <a:tr h="601191">
                <a:tc>
                  <a:txBody>
                    <a:bodyPr/>
                    <a:lstStyle>
                      <a:lvl1pPr marL="0" algn="l" defTabSz="914400" rtl="0" eaLnBrk="1" latinLnBrk="0" hangingPunct="1">
                        <a:defRPr sz="1800" b="1" kern="1200">
                          <a:solidFill>
                            <a:schemeClr val="tx1"/>
                          </a:solidFill>
                          <a:latin typeface="Kantumruy Pro"/>
                          <a:ea typeface="Arial"/>
                          <a:cs typeface="Arial"/>
                        </a:defRPr>
                      </a:lvl1pPr>
                      <a:lvl2pPr marL="457200" algn="l" defTabSz="914400" rtl="0" eaLnBrk="1" latinLnBrk="0" hangingPunct="1">
                        <a:defRPr sz="1800" b="1" kern="1200">
                          <a:solidFill>
                            <a:schemeClr val="tx1"/>
                          </a:solidFill>
                          <a:latin typeface="Kantumruy Pro"/>
                          <a:ea typeface="Arial"/>
                          <a:cs typeface="Arial"/>
                        </a:defRPr>
                      </a:lvl2pPr>
                      <a:lvl3pPr marL="914400" algn="l" defTabSz="914400" rtl="0" eaLnBrk="1" latinLnBrk="0" hangingPunct="1">
                        <a:defRPr sz="1800" b="1" kern="1200">
                          <a:solidFill>
                            <a:schemeClr val="tx1"/>
                          </a:solidFill>
                          <a:latin typeface="Kantumruy Pro"/>
                          <a:ea typeface="Arial"/>
                          <a:cs typeface="Arial"/>
                        </a:defRPr>
                      </a:lvl3pPr>
                      <a:lvl4pPr marL="1371600" algn="l" defTabSz="914400" rtl="0" eaLnBrk="1" latinLnBrk="0" hangingPunct="1">
                        <a:defRPr sz="1800" b="1" kern="1200">
                          <a:solidFill>
                            <a:schemeClr val="tx1"/>
                          </a:solidFill>
                          <a:latin typeface="Kantumruy Pro"/>
                          <a:ea typeface="Arial"/>
                          <a:cs typeface="Arial"/>
                        </a:defRPr>
                      </a:lvl4pPr>
                      <a:lvl5pPr marL="1828800" algn="l" defTabSz="914400" rtl="0" eaLnBrk="1" latinLnBrk="0" hangingPunct="1">
                        <a:defRPr sz="1800" b="1" kern="1200">
                          <a:solidFill>
                            <a:schemeClr val="tx1"/>
                          </a:solidFill>
                          <a:latin typeface="Kantumruy Pro"/>
                          <a:ea typeface="Arial"/>
                          <a:cs typeface="Arial"/>
                        </a:defRPr>
                      </a:lvl5pPr>
                      <a:lvl6pPr marL="2286000" algn="l" defTabSz="914400" rtl="0" eaLnBrk="1" latinLnBrk="0" hangingPunct="1">
                        <a:defRPr sz="1800" b="1" kern="1200">
                          <a:solidFill>
                            <a:schemeClr val="tx1"/>
                          </a:solidFill>
                          <a:latin typeface="Kantumruy Pro"/>
                          <a:ea typeface="Arial"/>
                          <a:cs typeface="Arial"/>
                        </a:defRPr>
                      </a:lvl6pPr>
                      <a:lvl7pPr marL="2743200" algn="l" defTabSz="914400" rtl="0" eaLnBrk="1" latinLnBrk="0" hangingPunct="1">
                        <a:defRPr sz="1800" b="1" kern="1200">
                          <a:solidFill>
                            <a:schemeClr val="tx1"/>
                          </a:solidFill>
                          <a:latin typeface="Kantumruy Pro"/>
                          <a:ea typeface="Arial"/>
                          <a:cs typeface="Arial"/>
                        </a:defRPr>
                      </a:lvl7pPr>
                      <a:lvl8pPr marL="3200400" algn="l" defTabSz="914400" rtl="0" eaLnBrk="1" latinLnBrk="0" hangingPunct="1">
                        <a:defRPr sz="1800" b="1" kern="1200">
                          <a:solidFill>
                            <a:schemeClr val="tx1"/>
                          </a:solidFill>
                          <a:latin typeface="Kantumruy Pro"/>
                          <a:ea typeface="Arial"/>
                          <a:cs typeface="Arial"/>
                        </a:defRPr>
                      </a:lvl8pPr>
                      <a:lvl9pPr marL="3657600" algn="l" defTabSz="914400" rtl="0" eaLnBrk="1" latinLnBrk="0" hangingPunct="1">
                        <a:defRPr sz="1800" b="1" kern="1200">
                          <a:solidFill>
                            <a:schemeClr val="tx1"/>
                          </a:solidFill>
                          <a:latin typeface="Kantumruy Pro"/>
                          <a:ea typeface="Arial"/>
                          <a:cs typeface="Arial"/>
                        </a:defRPr>
                      </a:lvl9pPr>
                    </a:lstStyle>
                    <a:p>
                      <a:pPr>
                        <a:defRPr/>
                      </a:pPr>
                      <a:r>
                        <a:rPr lang="de-DE" dirty="0">
                          <a:solidFill>
                            <a:schemeClr val="bg1"/>
                          </a:solidFill>
                        </a:rPr>
                        <a:t>Zero-</a:t>
                      </a:r>
                      <a:r>
                        <a:rPr lang="de-DE" dirty="0" err="1">
                          <a:solidFill>
                            <a:schemeClr val="bg1"/>
                          </a:solidFill>
                        </a:rPr>
                        <a:t>Shot</a:t>
                      </a:r>
                      <a:r>
                        <a:rPr lang="de-DE" dirty="0">
                          <a:solidFill>
                            <a:schemeClr val="bg1"/>
                          </a:solidFill>
                        </a:rPr>
                        <a:t>-Learning </a:t>
                      </a:r>
                      <a:endParaRPr dirty="0">
                        <a:solidFill>
                          <a:schemeClr val="bg1"/>
                        </a:solidFill>
                      </a:endParaRPr>
                    </a:p>
                  </a:txBody>
                  <a:tcPr>
                    <a:lnL>
                      <a:noFill/>
                    </a:lnL>
                    <a:lnR>
                      <a:noFill/>
                    </a:lnR>
                    <a:lnT w="12700" cmpd="sng">
                      <a:solidFill>
                        <a:srgbClr val="B4E0E8"/>
                      </a:solidFill>
                    </a:lnT>
                    <a:lnB w="12700" cmpd="sng">
                      <a:solidFill>
                        <a:srgbClr val="B4E0E8"/>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Kantumruy Pro"/>
                          <a:ea typeface="Arial"/>
                          <a:cs typeface="Arial"/>
                        </a:defRPr>
                      </a:lvl1pPr>
                      <a:lvl2pPr marL="457200" algn="l" defTabSz="914400" rtl="0" eaLnBrk="1" latinLnBrk="0" hangingPunct="1">
                        <a:defRPr sz="1800" b="1" kern="1200">
                          <a:solidFill>
                            <a:schemeClr val="tx1"/>
                          </a:solidFill>
                          <a:latin typeface="Kantumruy Pro"/>
                          <a:ea typeface="Arial"/>
                          <a:cs typeface="Arial"/>
                        </a:defRPr>
                      </a:lvl2pPr>
                      <a:lvl3pPr marL="914400" algn="l" defTabSz="914400" rtl="0" eaLnBrk="1" latinLnBrk="0" hangingPunct="1">
                        <a:defRPr sz="1800" b="1" kern="1200">
                          <a:solidFill>
                            <a:schemeClr val="tx1"/>
                          </a:solidFill>
                          <a:latin typeface="Kantumruy Pro"/>
                          <a:ea typeface="Arial"/>
                          <a:cs typeface="Arial"/>
                        </a:defRPr>
                      </a:lvl3pPr>
                      <a:lvl4pPr marL="1371600" algn="l" defTabSz="914400" rtl="0" eaLnBrk="1" latinLnBrk="0" hangingPunct="1">
                        <a:defRPr sz="1800" b="1" kern="1200">
                          <a:solidFill>
                            <a:schemeClr val="tx1"/>
                          </a:solidFill>
                          <a:latin typeface="Kantumruy Pro"/>
                          <a:ea typeface="Arial"/>
                          <a:cs typeface="Arial"/>
                        </a:defRPr>
                      </a:lvl4pPr>
                      <a:lvl5pPr marL="1828800" algn="l" defTabSz="914400" rtl="0" eaLnBrk="1" latinLnBrk="0" hangingPunct="1">
                        <a:defRPr sz="1800" b="1" kern="1200">
                          <a:solidFill>
                            <a:schemeClr val="tx1"/>
                          </a:solidFill>
                          <a:latin typeface="Kantumruy Pro"/>
                          <a:ea typeface="Arial"/>
                          <a:cs typeface="Arial"/>
                        </a:defRPr>
                      </a:lvl5pPr>
                      <a:lvl6pPr marL="2286000" algn="l" defTabSz="914400" rtl="0" eaLnBrk="1" latinLnBrk="0" hangingPunct="1">
                        <a:defRPr sz="1800" b="1" kern="1200">
                          <a:solidFill>
                            <a:schemeClr val="tx1"/>
                          </a:solidFill>
                          <a:latin typeface="Kantumruy Pro"/>
                          <a:ea typeface="Arial"/>
                          <a:cs typeface="Arial"/>
                        </a:defRPr>
                      </a:lvl6pPr>
                      <a:lvl7pPr marL="2743200" algn="l" defTabSz="914400" rtl="0" eaLnBrk="1" latinLnBrk="0" hangingPunct="1">
                        <a:defRPr sz="1800" b="1" kern="1200">
                          <a:solidFill>
                            <a:schemeClr val="tx1"/>
                          </a:solidFill>
                          <a:latin typeface="Kantumruy Pro"/>
                          <a:ea typeface="Arial"/>
                          <a:cs typeface="Arial"/>
                        </a:defRPr>
                      </a:lvl7pPr>
                      <a:lvl8pPr marL="3200400" algn="l" defTabSz="914400" rtl="0" eaLnBrk="1" latinLnBrk="0" hangingPunct="1">
                        <a:defRPr sz="1800" b="1" kern="1200">
                          <a:solidFill>
                            <a:schemeClr val="tx1"/>
                          </a:solidFill>
                          <a:latin typeface="Kantumruy Pro"/>
                          <a:ea typeface="Arial"/>
                          <a:cs typeface="Arial"/>
                        </a:defRPr>
                      </a:lvl8pPr>
                      <a:lvl9pPr marL="3657600" algn="l" defTabSz="914400" rtl="0" eaLnBrk="1" latinLnBrk="0" hangingPunct="1">
                        <a:defRPr sz="1800" b="1" kern="1200">
                          <a:solidFill>
                            <a:schemeClr val="tx1"/>
                          </a:solidFill>
                          <a:latin typeface="Kantumruy Pro"/>
                          <a:ea typeface="Arial"/>
                          <a:cs typeface="Arial"/>
                        </a:defRPr>
                      </a:lvl9pPr>
                    </a:lstStyle>
                    <a:p>
                      <a:pPr>
                        <a:defRPr/>
                      </a:pPr>
                      <a:r>
                        <a:rPr lang="de-DE" dirty="0" err="1">
                          <a:solidFill>
                            <a:schemeClr val="bg1"/>
                          </a:solidFill>
                        </a:rPr>
                        <a:t>Few</a:t>
                      </a:r>
                      <a:r>
                        <a:rPr lang="de-DE" dirty="0">
                          <a:solidFill>
                            <a:schemeClr val="bg1"/>
                          </a:solidFill>
                        </a:rPr>
                        <a:t>-</a:t>
                      </a:r>
                      <a:r>
                        <a:rPr lang="de-DE" dirty="0" err="1">
                          <a:solidFill>
                            <a:schemeClr val="bg1"/>
                          </a:solidFill>
                        </a:rPr>
                        <a:t>Shot</a:t>
                      </a:r>
                      <a:r>
                        <a:rPr lang="de-DE" dirty="0">
                          <a:solidFill>
                            <a:schemeClr val="bg1"/>
                          </a:solidFill>
                        </a:rPr>
                        <a:t>-Learning</a:t>
                      </a:r>
                      <a:endParaRPr dirty="0">
                        <a:solidFill>
                          <a:schemeClr val="bg1"/>
                        </a:solidFill>
                      </a:endParaRPr>
                    </a:p>
                  </a:txBody>
                  <a:tcPr>
                    <a:lnL>
                      <a:noFill/>
                    </a:lnL>
                    <a:lnR>
                      <a:noFill/>
                    </a:lnR>
                    <a:lnT w="12700" cmpd="sng">
                      <a:solidFill>
                        <a:srgbClr val="B4E0E8"/>
                      </a:solidFill>
                    </a:lnT>
                    <a:lnB w="12700" cmpd="sng">
                      <a:solidFill>
                        <a:srgbClr val="B4E0E8"/>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Kantumruy Pro"/>
                          <a:ea typeface="Arial"/>
                          <a:cs typeface="Arial"/>
                        </a:defRPr>
                      </a:lvl1pPr>
                      <a:lvl2pPr marL="457200" algn="l" defTabSz="914400" rtl="0" eaLnBrk="1" latinLnBrk="0" hangingPunct="1">
                        <a:defRPr sz="1800" b="1" kern="1200">
                          <a:solidFill>
                            <a:schemeClr val="tx1"/>
                          </a:solidFill>
                          <a:latin typeface="Kantumruy Pro"/>
                          <a:ea typeface="Arial"/>
                          <a:cs typeface="Arial"/>
                        </a:defRPr>
                      </a:lvl2pPr>
                      <a:lvl3pPr marL="914400" algn="l" defTabSz="914400" rtl="0" eaLnBrk="1" latinLnBrk="0" hangingPunct="1">
                        <a:defRPr sz="1800" b="1" kern="1200">
                          <a:solidFill>
                            <a:schemeClr val="tx1"/>
                          </a:solidFill>
                          <a:latin typeface="Kantumruy Pro"/>
                          <a:ea typeface="Arial"/>
                          <a:cs typeface="Arial"/>
                        </a:defRPr>
                      </a:lvl3pPr>
                      <a:lvl4pPr marL="1371600" algn="l" defTabSz="914400" rtl="0" eaLnBrk="1" latinLnBrk="0" hangingPunct="1">
                        <a:defRPr sz="1800" b="1" kern="1200">
                          <a:solidFill>
                            <a:schemeClr val="tx1"/>
                          </a:solidFill>
                          <a:latin typeface="Kantumruy Pro"/>
                          <a:ea typeface="Arial"/>
                          <a:cs typeface="Arial"/>
                        </a:defRPr>
                      </a:lvl4pPr>
                      <a:lvl5pPr marL="1828800" algn="l" defTabSz="914400" rtl="0" eaLnBrk="1" latinLnBrk="0" hangingPunct="1">
                        <a:defRPr sz="1800" b="1" kern="1200">
                          <a:solidFill>
                            <a:schemeClr val="tx1"/>
                          </a:solidFill>
                          <a:latin typeface="Kantumruy Pro"/>
                          <a:ea typeface="Arial"/>
                          <a:cs typeface="Arial"/>
                        </a:defRPr>
                      </a:lvl5pPr>
                      <a:lvl6pPr marL="2286000" algn="l" defTabSz="914400" rtl="0" eaLnBrk="1" latinLnBrk="0" hangingPunct="1">
                        <a:defRPr sz="1800" b="1" kern="1200">
                          <a:solidFill>
                            <a:schemeClr val="tx1"/>
                          </a:solidFill>
                          <a:latin typeface="Kantumruy Pro"/>
                          <a:ea typeface="Arial"/>
                          <a:cs typeface="Arial"/>
                        </a:defRPr>
                      </a:lvl6pPr>
                      <a:lvl7pPr marL="2743200" algn="l" defTabSz="914400" rtl="0" eaLnBrk="1" latinLnBrk="0" hangingPunct="1">
                        <a:defRPr sz="1800" b="1" kern="1200">
                          <a:solidFill>
                            <a:schemeClr val="tx1"/>
                          </a:solidFill>
                          <a:latin typeface="Kantumruy Pro"/>
                          <a:ea typeface="Arial"/>
                          <a:cs typeface="Arial"/>
                        </a:defRPr>
                      </a:lvl7pPr>
                      <a:lvl8pPr marL="3200400" algn="l" defTabSz="914400" rtl="0" eaLnBrk="1" latinLnBrk="0" hangingPunct="1">
                        <a:defRPr sz="1800" b="1" kern="1200">
                          <a:solidFill>
                            <a:schemeClr val="tx1"/>
                          </a:solidFill>
                          <a:latin typeface="Kantumruy Pro"/>
                          <a:ea typeface="Arial"/>
                          <a:cs typeface="Arial"/>
                        </a:defRPr>
                      </a:lvl8pPr>
                      <a:lvl9pPr marL="3657600" algn="l" defTabSz="914400" rtl="0" eaLnBrk="1" latinLnBrk="0" hangingPunct="1">
                        <a:defRPr sz="1800" b="1" kern="1200">
                          <a:solidFill>
                            <a:schemeClr val="tx1"/>
                          </a:solidFill>
                          <a:latin typeface="Kantumruy Pro"/>
                          <a:ea typeface="Arial"/>
                          <a:cs typeface="Arial"/>
                        </a:defRPr>
                      </a:lvl9pPr>
                    </a:lstStyle>
                    <a:p>
                      <a:pPr>
                        <a:defRPr/>
                      </a:pPr>
                      <a:r>
                        <a:rPr lang="de-DE" dirty="0">
                          <a:solidFill>
                            <a:schemeClr val="bg1"/>
                          </a:solidFill>
                        </a:rPr>
                        <a:t>Chain-</a:t>
                      </a:r>
                      <a:r>
                        <a:rPr lang="de-DE" dirty="0" err="1">
                          <a:solidFill>
                            <a:schemeClr val="bg1"/>
                          </a:solidFill>
                        </a:rPr>
                        <a:t>of</a:t>
                      </a:r>
                      <a:r>
                        <a:rPr lang="de-DE" dirty="0">
                          <a:solidFill>
                            <a:schemeClr val="bg1"/>
                          </a:solidFill>
                        </a:rPr>
                        <a:t>-</a:t>
                      </a:r>
                      <a:r>
                        <a:rPr lang="de-DE" dirty="0" err="1">
                          <a:solidFill>
                            <a:schemeClr val="bg1"/>
                          </a:solidFill>
                        </a:rPr>
                        <a:t>Thought</a:t>
                      </a:r>
                      <a:r>
                        <a:rPr lang="de-DE" dirty="0">
                          <a:solidFill>
                            <a:schemeClr val="bg1"/>
                          </a:solidFill>
                        </a:rPr>
                        <a:t> </a:t>
                      </a:r>
                      <a:r>
                        <a:rPr lang="de-DE" dirty="0" err="1">
                          <a:solidFill>
                            <a:schemeClr val="bg1"/>
                          </a:solidFill>
                        </a:rPr>
                        <a:t>Prompting</a:t>
                      </a:r>
                      <a:endParaRPr dirty="0">
                        <a:solidFill>
                          <a:schemeClr val="bg1"/>
                        </a:solidFill>
                      </a:endParaRPr>
                    </a:p>
                  </a:txBody>
                  <a:tcPr>
                    <a:lnL>
                      <a:noFill/>
                    </a:lnL>
                    <a:lnR>
                      <a:noFill/>
                    </a:lnR>
                    <a:lnT w="12700" cmpd="sng">
                      <a:solidFill>
                        <a:srgbClr val="B4E0E8"/>
                      </a:solidFill>
                    </a:lnT>
                    <a:lnB w="12700" cmpd="sng">
                      <a:solidFill>
                        <a:srgbClr val="B4E0E8"/>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Kantumruy Pro"/>
                          <a:ea typeface="Arial"/>
                          <a:cs typeface="Arial"/>
                        </a:defRPr>
                      </a:lvl1pPr>
                      <a:lvl2pPr marL="457200" algn="l" defTabSz="914400" rtl="0" eaLnBrk="1" latinLnBrk="0" hangingPunct="1">
                        <a:defRPr sz="1800" b="1" kern="1200">
                          <a:solidFill>
                            <a:schemeClr val="tx1"/>
                          </a:solidFill>
                          <a:latin typeface="Kantumruy Pro"/>
                          <a:ea typeface="Arial"/>
                          <a:cs typeface="Arial"/>
                        </a:defRPr>
                      </a:lvl2pPr>
                      <a:lvl3pPr marL="914400" algn="l" defTabSz="914400" rtl="0" eaLnBrk="1" latinLnBrk="0" hangingPunct="1">
                        <a:defRPr sz="1800" b="1" kern="1200">
                          <a:solidFill>
                            <a:schemeClr val="tx1"/>
                          </a:solidFill>
                          <a:latin typeface="Kantumruy Pro"/>
                          <a:ea typeface="Arial"/>
                          <a:cs typeface="Arial"/>
                        </a:defRPr>
                      </a:lvl3pPr>
                      <a:lvl4pPr marL="1371600" algn="l" defTabSz="914400" rtl="0" eaLnBrk="1" latinLnBrk="0" hangingPunct="1">
                        <a:defRPr sz="1800" b="1" kern="1200">
                          <a:solidFill>
                            <a:schemeClr val="tx1"/>
                          </a:solidFill>
                          <a:latin typeface="Kantumruy Pro"/>
                          <a:ea typeface="Arial"/>
                          <a:cs typeface="Arial"/>
                        </a:defRPr>
                      </a:lvl4pPr>
                      <a:lvl5pPr marL="1828800" algn="l" defTabSz="914400" rtl="0" eaLnBrk="1" latinLnBrk="0" hangingPunct="1">
                        <a:defRPr sz="1800" b="1" kern="1200">
                          <a:solidFill>
                            <a:schemeClr val="tx1"/>
                          </a:solidFill>
                          <a:latin typeface="Kantumruy Pro"/>
                          <a:ea typeface="Arial"/>
                          <a:cs typeface="Arial"/>
                        </a:defRPr>
                      </a:lvl5pPr>
                      <a:lvl6pPr marL="2286000" algn="l" defTabSz="914400" rtl="0" eaLnBrk="1" latinLnBrk="0" hangingPunct="1">
                        <a:defRPr sz="1800" b="1" kern="1200">
                          <a:solidFill>
                            <a:schemeClr val="tx1"/>
                          </a:solidFill>
                          <a:latin typeface="Kantumruy Pro"/>
                          <a:ea typeface="Arial"/>
                          <a:cs typeface="Arial"/>
                        </a:defRPr>
                      </a:lvl6pPr>
                      <a:lvl7pPr marL="2743200" algn="l" defTabSz="914400" rtl="0" eaLnBrk="1" latinLnBrk="0" hangingPunct="1">
                        <a:defRPr sz="1800" b="1" kern="1200">
                          <a:solidFill>
                            <a:schemeClr val="tx1"/>
                          </a:solidFill>
                          <a:latin typeface="Kantumruy Pro"/>
                          <a:ea typeface="Arial"/>
                          <a:cs typeface="Arial"/>
                        </a:defRPr>
                      </a:lvl7pPr>
                      <a:lvl8pPr marL="3200400" algn="l" defTabSz="914400" rtl="0" eaLnBrk="1" latinLnBrk="0" hangingPunct="1">
                        <a:defRPr sz="1800" b="1" kern="1200">
                          <a:solidFill>
                            <a:schemeClr val="tx1"/>
                          </a:solidFill>
                          <a:latin typeface="Kantumruy Pro"/>
                          <a:ea typeface="Arial"/>
                          <a:cs typeface="Arial"/>
                        </a:defRPr>
                      </a:lvl8pPr>
                      <a:lvl9pPr marL="3657600" algn="l" defTabSz="914400" rtl="0" eaLnBrk="1" latinLnBrk="0" hangingPunct="1">
                        <a:defRPr sz="1800" b="1" kern="1200">
                          <a:solidFill>
                            <a:schemeClr val="tx1"/>
                          </a:solidFill>
                          <a:latin typeface="Kantumruy Pro"/>
                          <a:ea typeface="Arial"/>
                          <a:cs typeface="Arial"/>
                        </a:defRPr>
                      </a:lvl9pPr>
                    </a:lstStyle>
                    <a:p>
                      <a:pPr>
                        <a:defRPr/>
                      </a:pPr>
                      <a:r>
                        <a:rPr lang="de-DE" dirty="0" err="1">
                          <a:solidFill>
                            <a:schemeClr val="bg1"/>
                          </a:solidFill>
                        </a:rPr>
                        <a:t>Ask-me-anything</a:t>
                      </a:r>
                      <a:r>
                        <a:rPr lang="de-DE" dirty="0">
                          <a:solidFill>
                            <a:schemeClr val="bg1"/>
                          </a:solidFill>
                        </a:rPr>
                        <a:t> </a:t>
                      </a:r>
                      <a:r>
                        <a:rPr lang="de-DE" dirty="0" err="1">
                          <a:solidFill>
                            <a:schemeClr val="bg1"/>
                          </a:solidFill>
                        </a:rPr>
                        <a:t>Prompting</a:t>
                      </a:r>
                      <a:endParaRPr dirty="0">
                        <a:solidFill>
                          <a:schemeClr val="bg1"/>
                        </a:solidFill>
                      </a:endParaRPr>
                    </a:p>
                  </a:txBody>
                  <a:tcPr>
                    <a:lnL>
                      <a:noFill/>
                    </a:lnL>
                    <a:lnR>
                      <a:noFill/>
                    </a:lnR>
                    <a:lnT w="12700" cmpd="sng">
                      <a:solidFill>
                        <a:srgbClr val="B4E0E8"/>
                      </a:solidFill>
                    </a:lnT>
                    <a:lnB w="12700" cmpd="sng">
                      <a:solidFill>
                        <a:srgbClr val="B4E0E8"/>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93345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dirty="0">
                          <a:solidFill>
                            <a:schemeClr val="bg1"/>
                          </a:solidFill>
                        </a:rPr>
                        <a:t>Die Frage/Aufforderung wird ohne weiteren Input gestellt.</a:t>
                      </a:r>
                      <a:endParaRPr dirty="0">
                        <a:solidFill>
                          <a:schemeClr val="bg1"/>
                        </a:solidFill>
                      </a:endParaRPr>
                    </a:p>
                  </a:txBody>
                  <a:tcPr>
                    <a:lnL>
                      <a:noFill/>
                    </a:lnL>
                    <a:lnR>
                      <a:noFill/>
                    </a:lnR>
                    <a:lnT w="12700" cmpd="sng">
                      <a:solidFill>
                        <a:srgbClr val="B4E0E8"/>
                      </a:solidFill>
                    </a:lnT>
                    <a:lnB>
                      <a:noFill/>
                    </a:lnB>
                    <a:lnTlToBr w="12700" cmpd="sng">
                      <a:noFill/>
                      <a:prstDash val="solid"/>
                    </a:lnTlToBr>
                    <a:lnBlToTr w="12700" cmpd="sng">
                      <a:noFill/>
                      <a:prstDash val="solid"/>
                    </a:lnBlToTr>
                    <a:solidFill>
                      <a:srgbClr val="B4E0E8">
                        <a:alpha val="20000"/>
                      </a:srgbClr>
                    </a:solid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marL="0" marR="0" lvl="0" indent="0" algn="l" defTabSz="685800">
                        <a:lnSpc>
                          <a:spcPct val="100000"/>
                        </a:lnSpc>
                        <a:spcBef>
                          <a:spcPts val="0"/>
                        </a:spcBef>
                        <a:spcAft>
                          <a:spcPts val="0"/>
                        </a:spcAft>
                        <a:buClrTx/>
                        <a:buSzTx/>
                        <a:buFontTx/>
                        <a:buNone/>
                        <a:defRPr/>
                      </a:pPr>
                      <a:r>
                        <a:rPr lang="de-DE" dirty="0">
                          <a:solidFill>
                            <a:schemeClr val="bg1"/>
                          </a:solidFill>
                        </a:rPr>
                        <a:t>Die Frage/Aufforderung wird um ein Beispiel ergänzt.</a:t>
                      </a:r>
                      <a:endParaRPr dirty="0">
                        <a:solidFill>
                          <a:schemeClr val="bg1"/>
                        </a:solidFill>
                      </a:endParaRPr>
                    </a:p>
                  </a:txBody>
                  <a:tcPr>
                    <a:lnL>
                      <a:noFill/>
                    </a:lnL>
                    <a:lnR>
                      <a:noFill/>
                    </a:lnR>
                    <a:lnT w="12700" cmpd="sng">
                      <a:solidFill>
                        <a:srgbClr val="B4E0E8"/>
                      </a:solidFill>
                    </a:lnT>
                    <a:lnB>
                      <a:noFill/>
                    </a:lnB>
                    <a:lnTlToBr w="12700" cmpd="sng">
                      <a:noFill/>
                      <a:prstDash val="solid"/>
                    </a:lnTlToBr>
                    <a:lnBlToTr w="12700" cmpd="sng">
                      <a:noFill/>
                      <a:prstDash val="solid"/>
                    </a:lnBlToTr>
                    <a:solidFill>
                      <a:srgbClr val="B4E0E8">
                        <a:alpha val="20000"/>
                      </a:srgbClr>
                    </a:solid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marL="0" marR="0" lvl="0" indent="0" algn="l" defTabSz="685800">
                        <a:lnSpc>
                          <a:spcPct val="100000"/>
                        </a:lnSpc>
                        <a:spcBef>
                          <a:spcPts val="0"/>
                        </a:spcBef>
                        <a:spcAft>
                          <a:spcPts val="0"/>
                        </a:spcAft>
                        <a:buClrTx/>
                        <a:buSzTx/>
                        <a:buFontTx/>
                        <a:buNone/>
                        <a:defRPr/>
                      </a:pPr>
                      <a:r>
                        <a:rPr lang="de-DE" dirty="0">
                          <a:solidFill>
                            <a:schemeClr val="bg1"/>
                          </a:solidFill>
                        </a:rPr>
                        <a:t>Die KI wird aufgefordert, ihr Vorgehen Schritt für Schritt zu erklären.</a:t>
                      </a:r>
                      <a:endParaRPr dirty="0">
                        <a:solidFill>
                          <a:schemeClr val="bg1"/>
                        </a:solidFill>
                      </a:endParaRPr>
                    </a:p>
                  </a:txBody>
                  <a:tcPr>
                    <a:lnL>
                      <a:noFill/>
                    </a:lnL>
                    <a:lnR>
                      <a:noFill/>
                    </a:lnR>
                    <a:lnT w="12700" cmpd="sng">
                      <a:solidFill>
                        <a:srgbClr val="B4E0E8"/>
                      </a:solidFill>
                    </a:lnT>
                    <a:lnB>
                      <a:noFill/>
                    </a:lnB>
                    <a:lnTlToBr w="12700" cmpd="sng">
                      <a:noFill/>
                      <a:prstDash val="solid"/>
                    </a:lnTlToBr>
                    <a:lnBlToTr w="12700" cmpd="sng">
                      <a:noFill/>
                      <a:prstDash val="solid"/>
                    </a:lnBlToTr>
                    <a:solidFill>
                      <a:srgbClr val="B4E0E8">
                        <a:alpha val="20000"/>
                      </a:srgbClr>
                    </a:solid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marL="0" marR="0" lvl="0" indent="0" algn="l" defTabSz="685800">
                        <a:lnSpc>
                          <a:spcPct val="100000"/>
                        </a:lnSpc>
                        <a:spcBef>
                          <a:spcPts val="0"/>
                        </a:spcBef>
                        <a:spcAft>
                          <a:spcPts val="0"/>
                        </a:spcAft>
                        <a:buClrTx/>
                        <a:buSzTx/>
                        <a:buFontTx/>
                        <a:buNone/>
                        <a:defRPr/>
                      </a:pPr>
                      <a:r>
                        <a:rPr lang="de-DE">
                          <a:solidFill>
                            <a:schemeClr val="bg1"/>
                          </a:solidFill>
                        </a:rPr>
                        <a:t>Die KI wird aufgefordert, Rückfragen zu stellen.</a:t>
                      </a:r>
                      <a:endParaRPr>
                        <a:solidFill>
                          <a:schemeClr val="bg1"/>
                        </a:solidFill>
                      </a:endParaRPr>
                    </a:p>
                  </a:txBody>
                  <a:tcPr>
                    <a:lnL>
                      <a:noFill/>
                    </a:lnL>
                    <a:lnR>
                      <a:noFill/>
                    </a:lnR>
                    <a:lnT w="12700" cmpd="sng">
                      <a:solidFill>
                        <a:srgbClr val="B4E0E8"/>
                      </a:solidFill>
                    </a:lnT>
                    <a:lnB>
                      <a:noFill/>
                    </a:lnB>
                    <a:lnTlToBr w="12700" cmpd="sng">
                      <a:noFill/>
                      <a:prstDash val="solid"/>
                    </a:lnTlToBr>
                    <a:lnBlToTr w="12700" cmpd="sng">
                      <a:noFill/>
                      <a:prstDash val="solid"/>
                    </a:lnBlToTr>
                    <a:solidFill>
                      <a:srgbClr val="B4E0E8">
                        <a:alpha val="20000"/>
                      </a:srgbClr>
                    </a:solidFill>
                  </a:tcPr>
                </a:tc>
                <a:extLst>
                  <a:ext uri="{0D108BD9-81ED-4DB2-BD59-A6C34878D82A}">
                    <a16:rowId xmlns:a16="http://schemas.microsoft.com/office/drawing/2014/main" val="10001"/>
                  </a:ext>
                </a:extLst>
              </a:tr>
              <a:tr h="642811">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sz="1100" dirty="0">
                          <a:solidFill>
                            <a:schemeClr val="bg1"/>
                          </a:solidFill>
                        </a:rPr>
                        <a:t>„Ich muss eine Unterrichtsstunde zum Thema XY planen.“</a:t>
                      </a:r>
                      <a:endParaRPr sz="1100" dirty="0">
                        <a:solidFill>
                          <a:schemeClr val="bg1"/>
                        </a:solidFill>
                      </a:endParaRPr>
                    </a:p>
                  </a:txBody>
                  <a:tcPr>
                    <a:lnL>
                      <a:noFill/>
                    </a:lnL>
                    <a:lnR>
                      <a:noFill/>
                    </a:lnR>
                    <a:lnT>
                      <a:noFill/>
                    </a:lnT>
                    <a:lnB w="12700" cmpd="sng">
                      <a:solidFill>
                        <a:srgbClr val="B4E0E8"/>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sz="1100">
                          <a:solidFill>
                            <a:schemeClr val="bg1"/>
                          </a:solidFill>
                        </a:rPr>
                        <a:t>„Hier ist </a:t>
                      </a:r>
                      <a:r>
                        <a:rPr lang="de-DE" sz="1100" u="sng">
                          <a:solidFill>
                            <a:schemeClr val="bg1"/>
                          </a:solidFill>
                        </a:rPr>
                        <a:t>ein Beispiel </a:t>
                      </a:r>
                      <a:r>
                        <a:rPr lang="de-DE" sz="1100">
                          <a:solidFill>
                            <a:schemeClr val="bg1"/>
                          </a:solidFill>
                        </a:rPr>
                        <a:t>für eine Unterrichtsstunde: … Ich muss eine entsprechende Unterrichtsstunde zum Thema XY planen, kannst du mich unterstützen?“</a:t>
                      </a:r>
                      <a:endParaRPr sz="1100">
                        <a:solidFill>
                          <a:schemeClr val="bg1"/>
                        </a:solidFill>
                      </a:endParaRPr>
                    </a:p>
                  </a:txBody>
                  <a:tcPr>
                    <a:lnL>
                      <a:noFill/>
                    </a:lnL>
                    <a:lnR>
                      <a:noFill/>
                    </a:lnR>
                    <a:lnT>
                      <a:noFill/>
                    </a:lnT>
                    <a:lnB w="12700" cmpd="sng">
                      <a:solidFill>
                        <a:srgbClr val="B4E0E8"/>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sz="1100" dirty="0">
                          <a:solidFill>
                            <a:schemeClr val="bg1"/>
                          </a:solidFill>
                        </a:rPr>
                        <a:t>„Ich muss eine Unterrichtsstunde für den Mathematikunterricht zum Thema XY planen und brauche deine Hilfe. </a:t>
                      </a:r>
                      <a:r>
                        <a:rPr lang="de-DE" sz="1100" u="sng" dirty="0">
                          <a:solidFill>
                            <a:schemeClr val="bg1"/>
                          </a:solidFill>
                        </a:rPr>
                        <a:t>Lass uns Schritt für Schritt vorgehen</a:t>
                      </a:r>
                      <a:r>
                        <a:rPr lang="de-DE" sz="1100" dirty="0">
                          <a:solidFill>
                            <a:schemeClr val="bg1"/>
                          </a:solidFill>
                        </a:rPr>
                        <a:t>, um sicherzustellen, dass wir eine gute Unterrichtsstunde planen.“ </a:t>
                      </a:r>
                      <a:endParaRPr sz="1100" dirty="0">
                        <a:solidFill>
                          <a:schemeClr val="bg1"/>
                        </a:solidFill>
                      </a:endParaRPr>
                    </a:p>
                  </a:txBody>
                  <a:tcPr>
                    <a:lnL>
                      <a:noFill/>
                    </a:lnL>
                    <a:lnR>
                      <a:noFill/>
                    </a:lnR>
                    <a:lnT>
                      <a:noFill/>
                    </a:lnT>
                    <a:lnB w="12700" cmpd="sng">
                      <a:solidFill>
                        <a:srgbClr val="B4E0E8"/>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sz="1100" dirty="0">
                          <a:solidFill>
                            <a:schemeClr val="bg1"/>
                          </a:solidFill>
                        </a:rPr>
                        <a:t>„Ich muss eine Unterrichtsstunde zum Thema XY planen und bitte dich um Hilfe. </a:t>
                      </a:r>
                      <a:r>
                        <a:rPr lang="de-DE" sz="1100" u="sng" dirty="0">
                          <a:solidFill>
                            <a:schemeClr val="bg1"/>
                          </a:solidFill>
                        </a:rPr>
                        <a:t>Stelle mir notwendige Fragen</a:t>
                      </a:r>
                      <a:r>
                        <a:rPr lang="de-DE" sz="1100" dirty="0">
                          <a:solidFill>
                            <a:schemeClr val="bg1"/>
                          </a:solidFill>
                        </a:rPr>
                        <a:t>, die du zur Planung der Stunde benötigst, und </a:t>
                      </a:r>
                      <a:r>
                        <a:rPr lang="de-DE" sz="1100" u="sng" dirty="0">
                          <a:solidFill>
                            <a:schemeClr val="bg1"/>
                          </a:solidFill>
                        </a:rPr>
                        <a:t>warte immer meinen Input ab</a:t>
                      </a:r>
                      <a:r>
                        <a:rPr lang="de-DE" sz="1100" dirty="0">
                          <a:solidFill>
                            <a:schemeClr val="bg1"/>
                          </a:solidFill>
                        </a:rPr>
                        <a:t>.“</a:t>
                      </a:r>
                      <a:endParaRPr sz="1100" dirty="0">
                        <a:solidFill>
                          <a:schemeClr val="bg1"/>
                        </a:solidFill>
                      </a:endParaRPr>
                    </a:p>
                  </a:txBody>
                  <a:tcPr>
                    <a:lnL>
                      <a:noFill/>
                    </a:lnL>
                    <a:lnR>
                      <a:noFill/>
                    </a:lnR>
                    <a:lnT>
                      <a:noFill/>
                    </a:lnT>
                    <a:lnB w="12700" cmpd="sng">
                      <a:solidFill>
                        <a:srgbClr val="B4E0E8"/>
                      </a:solid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4" name="Abgerundetes Rechteck 3"/>
          <p:cNvSpPr/>
          <p:nvPr/>
        </p:nvSpPr>
        <p:spPr bwMode="auto">
          <a:xfrm>
            <a:off x="5949791" y="1945195"/>
            <a:ext cx="3874491" cy="3813576"/>
          </a:xfrm>
          <a:prstGeom prst="roundRect">
            <a:avLst>
              <a:gd name="adj" fmla="val 16667"/>
            </a:avLst>
          </a:prstGeom>
          <a:noFill/>
          <a:ln w="38100" cap="flat" cmpd="sng" algn="ctr">
            <a:solidFill>
              <a:srgbClr val="B4E0E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5" name="Textplatzhalter 2"/>
          <p:cNvSpPr txBox="1"/>
          <p:nvPr/>
        </p:nvSpPr>
        <p:spPr bwMode="auto">
          <a:xfrm>
            <a:off x="8079111" y="6497959"/>
            <a:ext cx="3943796" cy="360041"/>
          </a:xfrm>
          <a:prstGeom prst="rect">
            <a:avLst/>
          </a:prstGeom>
        </p:spPr>
        <p:txBody>
          <a:bodyPr/>
          <a:lstStyle>
            <a:lvl1pPr marL="0" indent="0" algn="l" defTabSz="685800">
              <a:lnSpc>
                <a:spcPct val="113999"/>
              </a:lnSpc>
              <a:spcBef>
                <a:spcPts val="900"/>
              </a:spcBef>
              <a:buFont typeface="Arial"/>
              <a:buNone/>
              <a:defRPr sz="1350" spc="23">
                <a:solidFill>
                  <a:schemeClr val="tx1"/>
                </a:solidFill>
                <a:latin typeface="+mn-lt"/>
                <a:ea typeface="+mn-ea"/>
                <a:cs typeface="+mn-cs"/>
              </a:defRPr>
            </a:lvl1pPr>
            <a:lvl2pPr marL="271463" indent="-271463" algn="l" defTabSz="685800">
              <a:lnSpc>
                <a:spcPct val="113999"/>
              </a:lnSpc>
              <a:spcBef>
                <a:spcPts val="3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lgn="r">
              <a:defRPr/>
            </a:pPr>
            <a:r>
              <a:rPr lang="de-DE" kern="0" dirty="0">
                <a:solidFill>
                  <a:prstClr val="black"/>
                </a:solidFill>
                <a:cs typeface="Arial"/>
              </a:rPr>
              <a:t>vgl. </a:t>
            </a:r>
            <a:r>
              <a:rPr lang="de-DE" kern="0" dirty="0" err="1">
                <a:solidFill>
                  <a:prstClr val="black"/>
                </a:solidFill>
                <a:cs typeface="Arial"/>
              </a:rPr>
              <a:t>Huget</a:t>
            </a:r>
            <a:r>
              <a:rPr lang="de-DE" kern="0" dirty="0">
                <a:solidFill>
                  <a:prstClr val="black"/>
                </a:solidFill>
                <a:cs typeface="Arial"/>
              </a:rPr>
              <a:t> &amp; Buchholtz (2024)</a:t>
            </a:r>
            <a:endParaRPr kern="0" dirty="0">
              <a:solidFill>
                <a:prstClr val="black"/>
              </a:solidFill>
              <a:cs typeface="Arial"/>
            </a:endParaRPr>
          </a:p>
        </p:txBody>
      </p:sp>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7699544" cy="1015663"/>
          </a:xfrm>
          <a:prstGeom prst="rect">
            <a:avLst/>
          </a:prstGeom>
          <a:noFill/>
        </p:spPr>
        <p:txBody>
          <a:bodyPr wrap="none" rtlCol="0">
            <a:spAutoFit/>
          </a:bodyPr>
          <a:lstStyle/>
          <a:p>
            <a:r>
              <a:rPr lang="de-DE" sz="3600" dirty="0">
                <a:solidFill>
                  <a:schemeClr val="bg2"/>
                </a:solidFill>
              </a:rPr>
              <a:t>Mathematikdidaktisch handeln mit KI</a:t>
            </a:r>
          </a:p>
          <a:p>
            <a:r>
              <a:rPr lang="de-DE" sz="2400" dirty="0">
                <a:solidFill>
                  <a:schemeClr val="bg2"/>
                </a:solidFill>
              </a:rPr>
              <a:t>Unterrichtsplanung mit KI: Was sind gute Prompts?</a:t>
            </a:r>
          </a:p>
        </p:txBody>
      </p:sp>
    </p:spTree>
    <p:extLst>
      <p:ext uri="{BB962C8B-B14F-4D97-AF65-F5344CB8AC3E}">
        <p14:creationId xmlns:p14="http://schemas.microsoft.com/office/powerpoint/2010/main" val="30816159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feld 17">
            <a:extLst>
              <a:ext uri="{FF2B5EF4-FFF2-40B4-BE49-F238E27FC236}">
                <a16:creationId xmlns:a16="http://schemas.microsoft.com/office/drawing/2014/main" id="{2A406E47-99EB-45AD-B39A-5063065E82B5}"/>
              </a:ext>
            </a:extLst>
          </p:cNvPr>
          <p:cNvSpPr txBox="1"/>
          <p:nvPr/>
        </p:nvSpPr>
        <p:spPr>
          <a:xfrm>
            <a:off x="1329178" y="374136"/>
            <a:ext cx="7183954" cy="1015663"/>
          </a:xfrm>
          <a:prstGeom prst="rect">
            <a:avLst/>
          </a:prstGeom>
          <a:noFill/>
        </p:spPr>
        <p:txBody>
          <a:bodyPr wrap="none" rtlCol="0">
            <a:spAutoFit/>
          </a:bodyPr>
          <a:lstStyle/>
          <a:p>
            <a:r>
              <a:rPr lang="de-DE" sz="3600" dirty="0">
                <a:solidFill>
                  <a:schemeClr val="bg2"/>
                </a:solidFill>
              </a:rPr>
              <a:t>Mathematikdidaktisch handeln mit KI</a:t>
            </a:r>
          </a:p>
          <a:p>
            <a:r>
              <a:rPr lang="de-DE" sz="2400" dirty="0">
                <a:solidFill>
                  <a:schemeClr val="bg2"/>
                </a:solidFill>
              </a:rPr>
              <a:t>Lehrkräfteperspektive</a:t>
            </a:r>
          </a:p>
        </p:txBody>
      </p:sp>
      <p:sp>
        <p:nvSpPr>
          <p:cNvPr id="33" name="Textplatzhalter 7">
            <a:extLst>
              <a:ext uri="{FF2B5EF4-FFF2-40B4-BE49-F238E27FC236}">
                <a16:creationId xmlns:a16="http://schemas.microsoft.com/office/drawing/2014/main" id="{A215CE7F-C294-40DC-B6DC-B7143E6EFF7D}"/>
              </a:ext>
            </a:extLst>
          </p:cNvPr>
          <p:cNvSpPr txBox="1">
            <a:spLocks/>
          </p:cNvSpPr>
          <p:nvPr/>
        </p:nvSpPr>
        <p:spPr bwMode="auto">
          <a:xfrm>
            <a:off x="2156887" y="2647553"/>
            <a:ext cx="7940414" cy="4806685"/>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600" b="0" i="0" u="none" strike="noStrike" kern="0" cap="none" spc="23" normalizeH="0" baseline="0" noProof="0">
                <a:ln>
                  <a:noFill/>
                </a:ln>
                <a:solidFill>
                  <a:sysClr val="windowText" lastClr="000000"/>
                </a:solidFill>
                <a:effectLst/>
                <a:uLnTx/>
                <a:uFillTx/>
                <a:latin typeface="Kantumruy Pro"/>
                <a:cs typeface="Arial"/>
              </a:rPr>
              <a:t>Sie erproben verschiedene Bereiche der Unterrichtsplanung mit KI:</a:t>
            </a: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600" b="0" i="0" u="none" strike="noStrike" kern="0" cap="none" spc="23" normalizeH="0" baseline="0" noProof="0">
                <a:ln>
                  <a:noFill/>
                </a:ln>
                <a:solidFill>
                  <a:sysClr val="windowText" lastClr="000000"/>
                </a:solidFill>
                <a:effectLst/>
                <a:uLnTx/>
                <a:uFillTx/>
                <a:latin typeface="Kantumruy Pro"/>
                <a:cs typeface="Arial"/>
              </a:rPr>
              <a:t> </a:t>
            </a: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a:p>
            <a:pPr marL="0" marR="0" lvl="0" indent="0" algn="ctr" defTabSz="685800" eaLnBrk="1" fontAlgn="auto" latinLnBrk="0" hangingPunct="1">
              <a:lnSpc>
                <a:spcPct val="113999"/>
              </a:lnSpc>
              <a:spcBef>
                <a:spcPts val="1950"/>
              </a:spcBef>
              <a:spcAft>
                <a:spcPts val="0"/>
              </a:spcAft>
              <a:buClrTx/>
              <a:buSzTx/>
              <a:buFont typeface="Arial"/>
              <a:buNone/>
              <a:tabLst/>
              <a:defRPr/>
            </a:pPr>
            <a:endParaRPr kumimoji="0" lang="de-DE" sz="1600" b="1" i="0" u="none" strike="noStrike" kern="0" cap="none" spc="23" normalizeH="0" baseline="0" noProof="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950"/>
              </a:spcBef>
              <a:spcAft>
                <a:spcPts val="0"/>
              </a:spcAft>
              <a:buClrTx/>
              <a:buSzTx/>
              <a:buFont typeface="Arial"/>
              <a:buNone/>
              <a:tabLst/>
              <a:defRPr/>
            </a:pPr>
            <a:endParaRPr kumimoji="0" lang="de-DE" sz="400" b="1" i="0" u="none" strike="noStrike" kern="0" cap="none" spc="23" normalizeH="0" baseline="0" noProof="0">
              <a:ln>
                <a:noFill/>
              </a:ln>
              <a:solidFill>
                <a:sysClr val="windowText" lastClr="000000"/>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600" b="0" i="0" u="none" strike="noStrike" kern="0" cap="none" spc="23" normalizeH="0" baseline="0" noProof="0">
                <a:ln>
                  <a:noFill/>
                </a:ln>
                <a:solidFill>
                  <a:sysClr val="windowText" lastClr="000000"/>
                </a:solidFill>
                <a:effectLst/>
                <a:uLnTx/>
                <a:uFillTx/>
                <a:latin typeface="Kantumruy Pro"/>
                <a:cs typeface="Arial"/>
              </a:rPr>
              <a:t>Wählen Sie eine Prompt Vorlage und testen diese. </a:t>
            </a: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600" b="0" i="0" u="none" strike="noStrike" kern="0" cap="none" spc="23" normalizeH="0" baseline="0" noProof="0">
                <a:ln>
                  <a:noFill/>
                </a:ln>
                <a:solidFill>
                  <a:sysClr val="windowText" lastClr="000000"/>
                </a:solidFill>
                <a:effectLst/>
                <a:uLnTx/>
                <a:uFillTx/>
                <a:latin typeface="Kantumruy Pro"/>
                <a:cs typeface="Arial"/>
              </a:rPr>
              <a:t>Nutzen Sie dazu die Lehr-Lern-Materialien digital oder analog.</a:t>
            </a: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p:txBody>
      </p:sp>
      <p:sp>
        <p:nvSpPr>
          <p:cNvPr id="34" name="Flussdiagramm: Alternativer Prozess 33">
            <a:extLst>
              <a:ext uri="{FF2B5EF4-FFF2-40B4-BE49-F238E27FC236}">
                <a16:creationId xmlns:a16="http://schemas.microsoft.com/office/drawing/2014/main" id="{756C241A-7089-4DE9-AA92-DA1361ED2315}"/>
              </a:ext>
            </a:extLst>
          </p:cNvPr>
          <p:cNvSpPr/>
          <p:nvPr/>
        </p:nvSpPr>
        <p:spPr bwMode="auto">
          <a:xfrm>
            <a:off x="2177045" y="3186388"/>
            <a:ext cx="2520000" cy="900000"/>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800" b="0" i="0" u="none" strike="noStrike" kern="0" cap="none" spc="0" normalizeH="0" baseline="0" noProof="0">
                <a:ln>
                  <a:noFill/>
                </a:ln>
                <a:solidFill>
                  <a:prstClr val="black"/>
                </a:solidFill>
                <a:effectLst/>
                <a:uLnTx/>
                <a:uFillTx/>
                <a:latin typeface="Kantumruy Pro"/>
                <a:cs typeface="Arial"/>
              </a:rPr>
              <a:t>„Kurzplanung einer Unterrichtsstunde“</a:t>
            </a:r>
            <a:endParaRPr kumimoji="0" sz="1800" b="0" i="0" u="none" strike="noStrike" kern="0" cap="none" spc="0" normalizeH="0" baseline="0" noProof="0">
              <a:ln>
                <a:noFill/>
              </a:ln>
              <a:solidFill>
                <a:prstClr val="white"/>
              </a:solidFill>
              <a:effectLst/>
              <a:uLnTx/>
              <a:uFillTx/>
              <a:latin typeface="Kantumruy Pro"/>
              <a:cs typeface="Arial"/>
            </a:endParaRPr>
          </a:p>
        </p:txBody>
      </p:sp>
      <p:sp>
        <p:nvSpPr>
          <p:cNvPr id="35" name="Flussdiagramm: Alternativer Prozess 34">
            <a:extLst>
              <a:ext uri="{FF2B5EF4-FFF2-40B4-BE49-F238E27FC236}">
                <a16:creationId xmlns:a16="http://schemas.microsoft.com/office/drawing/2014/main" id="{17B2E1F5-7BE4-411A-A3A1-2610BD7A65D8}"/>
              </a:ext>
            </a:extLst>
          </p:cNvPr>
          <p:cNvSpPr/>
          <p:nvPr/>
        </p:nvSpPr>
        <p:spPr bwMode="auto">
          <a:xfrm>
            <a:off x="4867094" y="3186388"/>
            <a:ext cx="2520000" cy="900000"/>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800" b="0" i="0" u="none" strike="noStrike" kern="0" cap="none" spc="0" normalizeH="0" baseline="0" noProof="0">
                <a:ln>
                  <a:noFill/>
                </a:ln>
                <a:solidFill>
                  <a:prstClr val="black"/>
                </a:solidFill>
                <a:effectLst/>
                <a:uLnTx/>
                <a:uFillTx/>
                <a:latin typeface="Kantumruy Pro"/>
                <a:cs typeface="Arial"/>
              </a:rPr>
              <a:t>„Unterrichtseinstiege“</a:t>
            </a:r>
            <a:endParaRPr kumimoji="0" sz="1800" b="0" i="0" u="none" strike="noStrike" kern="0" cap="none" spc="0" normalizeH="0" baseline="0" noProof="0">
              <a:ln>
                <a:noFill/>
              </a:ln>
              <a:solidFill>
                <a:prstClr val="white"/>
              </a:solidFill>
              <a:effectLst/>
              <a:uLnTx/>
              <a:uFillTx/>
              <a:latin typeface="Kantumruy Pro"/>
              <a:cs typeface="Arial"/>
            </a:endParaRPr>
          </a:p>
        </p:txBody>
      </p:sp>
      <p:sp>
        <p:nvSpPr>
          <p:cNvPr id="36" name="Flussdiagramm: Alternativer Prozess 35">
            <a:extLst>
              <a:ext uri="{FF2B5EF4-FFF2-40B4-BE49-F238E27FC236}">
                <a16:creationId xmlns:a16="http://schemas.microsoft.com/office/drawing/2014/main" id="{D289D547-5B25-4B27-8FC4-6B888FBA8F3B}"/>
              </a:ext>
            </a:extLst>
          </p:cNvPr>
          <p:cNvSpPr/>
          <p:nvPr/>
        </p:nvSpPr>
        <p:spPr bwMode="auto">
          <a:xfrm>
            <a:off x="7672403" y="3186388"/>
            <a:ext cx="2520000" cy="900000"/>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800" b="0" i="0" u="none" strike="noStrike" kern="0" cap="none" spc="0" normalizeH="0" baseline="0" noProof="0">
                <a:ln>
                  <a:noFill/>
                </a:ln>
                <a:solidFill>
                  <a:prstClr val="black"/>
                </a:solidFill>
                <a:effectLst/>
                <a:uLnTx/>
                <a:uFillTx/>
                <a:latin typeface="Kantumruy Pro"/>
                <a:cs typeface="Arial"/>
              </a:rPr>
              <a:t>„Übungsaufgaben“</a:t>
            </a:r>
            <a:endParaRPr kumimoji="0" sz="1800" b="0" i="0" u="none" strike="noStrike" kern="0" cap="none" spc="0" normalizeH="0" baseline="0" noProof="0">
              <a:ln>
                <a:noFill/>
              </a:ln>
              <a:solidFill>
                <a:prstClr val="white"/>
              </a:solidFill>
              <a:effectLst/>
              <a:uLnTx/>
              <a:uFillTx/>
              <a:latin typeface="Kantumruy Pro"/>
              <a:cs typeface="Arial"/>
            </a:endParaRPr>
          </a:p>
        </p:txBody>
      </p:sp>
      <p:sp>
        <p:nvSpPr>
          <p:cNvPr id="37" name="Titel 1">
            <a:extLst>
              <a:ext uri="{FF2B5EF4-FFF2-40B4-BE49-F238E27FC236}">
                <a16:creationId xmlns:a16="http://schemas.microsoft.com/office/drawing/2014/main" id="{38458903-1E2E-426E-8935-F7B82F4F05E2}"/>
              </a:ext>
            </a:extLst>
          </p:cNvPr>
          <p:cNvSpPr txBox="1"/>
          <p:nvPr/>
        </p:nvSpPr>
        <p:spPr bwMode="auto">
          <a:xfrm>
            <a:off x="2785536" y="1891791"/>
            <a:ext cx="7060406" cy="443766"/>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a:defRPr/>
            </a:pPr>
            <a:r>
              <a:rPr lang="de-DE" b="1" kern="0">
                <a:solidFill>
                  <a:prstClr val="black"/>
                </a:solidFill>
                <a:latin typeface="Kantumruy Pro Medium"/>
                <a:cs typeface="Arial"/>
              </a:rPr>
              <a:t>Unterricht(splanung)</a:t>
            </a:r>
            <a:r>
              <a:rPr lang="de-DE" kern="0">
                <a:solidFill>
                  <a:prstClr val="black"/>
                </a:solidFill>
                <a:latin typeface="Kantumruy Pro Medium"/>
                <a:cs typeface="Arial"/>
              </a:rPr>
              <a:t> für heterogene Lerngruppen […]</a:t>
            </a:r>
            <a:endParaRPr kern="0">
              <a:solidFill>
                <a:prstClr val="black"/>
              </a:solidFill>
              <a:latin typeface="Kantumruy Pro Medium"/>
              <a:cs typeface="Arial"/>
            </a:endParaRPr>
          </a:p>
        </p:txBody>
      </p:sp>
      <p:sp>
        <p:nvSpPr>
          <p:cNvPr id="38" name="Ellipse 37">
            <a:extLst>
              <a:ext uri="{FF2B5EF4-FFF2-40B4-BE49-F238E27FC236}">
                <a16:creationId xmlns:a16="http://schemas.microsoft.com/office/drawing/2014/main" id="{4699416C-5C34-45DE-A5F1-4594305A3E8A}"/>
              </a:ext>
            </a:extLst>
          </p:cNvPr>
          <p:cNvSpPr/>
          <p:nvPr/>
        </p:nvSpPr>
        <p:spPr bwMode="auto">
          <a:xfrm>
            <a:off x="2113671" y="1731763"/>
            <a:ext cx="635203" cy="635203"/>
          </a:xfrm>
          <a:prstGeom prst="ellipse">
            <a:avLst/>
          </a:prstGeom>
          <a:solidFill>
            <a:srgbClr val="B4E0E8"/>
          </a:solidFill>
          <a:ln w="6350" cap="flat" cmpd="sng" algn="ctr">
            <a:solidFill>
              <a:srgbClr val="44546A">
                <a:hueOff val="0"/>
                <a:satOff val="0"/>
                <a:lumOff val="0"/>
                <a:alphaOff val="0"/>
              </a:srgbClr>
            </a:solidFill>
            <a:prstDash val="solid"/>
            <a:miter lim="800000"/>
          </a:ln>
          <a:effectLst/>
        </p:spPr>
        <p:txBody>
          <a:bodyPr anchor="ctr" anchorCtr="0"/>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rPr>
              <a:t>U</a:t>
            </a:r>
            <a:endParaRPr kumimoji="0" sz="2800" b="1" i="0" u="none" strike="noStrike" kern="0" cap="none" spc="0" normalizeH="0" baseline="0" noProof="0">
              <a:ln>
                <a:noFill/>
              </a:ln>
              <a:solidFill>
                <a:srgbClr val="44546A">
                  <a:hueOff val="0"/>
                  <a:satOff val="0"/>
                  <a:lumOff val="0"/>
                  <a:alphaOff val="0"/>
                </a:srgbClr>
              </a:solidFill>
              <a:effectLst/>
              <a:uLnTx/>
              <a:uFillTx/>
              <a:latin typeface="Kantumruy Pro"/>
              <a:cs typeface="Arial"/>
            </a:endParaRPr>
          </a:p>
        </p:txBody>
      </p:sp>
      <p:sp>
        <p:nvSpPr>
          <p:cNvPr id="39" name="Wolkenförmige Legende 16">
            <a:extLst>
              <a:ext uri="{FF2B5EF4-FFF2-40B4-BE49-F238E27FC236}">
                <a16:creationId xmlns:a16="http://schemas.microsoft.com/office/drawing/2014/main" id="{1A2F2207-0219-43BE-9FFA-3690D90D46AD}"/>
              </a:ext>
            </a:extLst>
          </p:cNvPr>
          <p:cNvSpPr/>
          <p:nvPr/>
        </p:nvSpPr>
        <p:spPr bwMode="auto">
          <a:xfrm>
            <a:off x="7160754" y="5357604"/>
            <a:ext cx="3543300" cy="940900"/>
          </a:xfrm>
          <a:prstGeom prst="cloudCallout">
            <a:avLst>
              <a:gd name="adj1" fmla="val -20833"/>
              <a:gd name="adj2" fmla="val 62500"/>
            </a:avLst>
          </a:prstGeom>
          <a:solidFill>
            <a:srgbClr val="B4E0E8"/>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dirty="0">
              <a:ln>
                <a:noFill/>
              </a:ln>
              <a:solidFill>
                <a:prstClr val="black"/>
              </a:solidFill>
              <a:effectLst/>
              <a:uLnTx/>
              <a:uFillTx/>
              <a:latin typeface="Kantumruy Pro"/>
              <a:cs typeface="Arial"/>
            </a:endParaRPr>
          </a:p>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black"/>
                </a:solidFill>
                <a:effectLst/>
                <a:uLnTx/>
                <a:uFillTx/>
                <a:latin typeface="Kantumruy Pro"/>
                <a:cs typeface="Arial"/>
              </a:rPr>
              <a:t>WLAN-Zugang:</a:t>
            </a:r>
          </a:p>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black"/>
                </a:solidFill>
                <a:effectLst/>
                <a:uLnTx/>
                <a:uFillTx/>
                <a:latin typeface="Kantumruy Pro"/>
                <a:cs typeface="Arial"/>
              </a:rPr>
              <a:t>Passwort:</a:t>
            </a:r>
          </a:p>
        </p:txBody>
      </p:sp>
    </p:spTree>
    <p:extLst>
      <p:ext uri="{BB962C8B-B14F-4D97-AF65-F5344CB8AC3E}">
        <p14:creationId xmlns:p14="http://schemas.microsoft.com/office/powerpoint/2010/main" val="5452038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feld 10">
            <a:extLst>
              <a:ext uri="{FF2B5EF4-FFF2-40B4-BE49-F238E27FC236}">
                <a16:creationId xmlns:a16="http://schemas.microsoft.com/office/drawing/2014/main" id="{2A406E47-99EB-45AD-B39A-5063065E82B5}"/>
              </a:ext>
            </a:extLst>
          </p:cNvPr>
          <p:cNvSpPr txBox="1"/>
          <p:nvPr/>
        </p:nvSpPr>
        <p:spPr>
          <a:xfrm>
            <a:off x="1329178" y="374136"/>
            <a:ext cx="7574190" cy="1015663"/>
          </a:xfrm>
          <a:prstGeom prst="rect">
            <a:avLst/>
          </a:prstGeom>
          <a:noFill/>
        </p:spPr>
        <p:txBody>
          <a:bodyPr wrap="square" rtlCol="0">
            <a:spAutoFit/>
          </a:bodyPr>
          <a:lstStyle/>
          <a:p>
            <a:r>
              <a:rPr lang="de-DE" sz="3600" dirty="0">
                <a:solidFill>
                  <a:schemeClr val="bg2"/>
                </a:solidFill>
              </a:rPr>
              <a:t>Reflexion</a:t>
            </a:r>
          </a:p>
          <a:p>
            <a:r>
              <a:rPr lang="de-DE" sz="2400" dirty="0">
                <a:solidFill>
                  <a:schemeClr val="bg2"/>
                </a:solidFill>
              </a:rPr>
              <a:t>Unterricht(</a:t>
            </a:r>
            <a:r>
              <a:rPr lang="de-DE" sz="2400" dirty="0" err="1">
                <a:solidFill>
                  <a:schemeClr val="bg2"/>
                </a:solidFill>
              </a:rPr>
              <a:t>splanung</a:t>
            </a:r>
            <a:r>
              <a:rPr lang="de-DE" sz="2400" dirty="0">
                <a:solidFill>
                  <a:schemeClr val="bg2"/>
                </a:solidFill>
              </a:rPr>
              <a:t>) für heterogene Lerngruppen[…]</a:t>
            </a:r>
            <a:endParaRPr lang="de-DE" sz="1600" dirty="0">
              <a:solidFill>
                <a:schemeClr val="bg2"/>
              </a:solidFill>
            </a:endParaRPr>
          </a:p>
        </p:txBody>
      </p:sp>
      <p:sp>
        <p:nvSpPr>
          <p:cNvPr id="12" name="Ellipse 11"/>
          <p:cNvSpPr/>
          <p:nvPr/>
        </p:nvSpPr>
        <p:spPr bwMode="auto">
          <a:xfrm>
            <a:off x="315562" y="480596"/>
            <a:ext cx="635203" cy="635203"/>
          </a:xfrm>
          <a:prstGeom prst="ellipse">
            <a:avLst/>
          </a:prstGeom>
          <a:solidFill>
            <a:schemeClr val="accent1"/>
          </a:solidFill>
        </p:spPr>
        <p:style>
          <a:lnRef idx="1">
            <a:schemeClr val="dk2">
              <a:hueOff val="0"/>
              <a:satOff val="0"/>
              <a:lumOff val="0"/>
              <a:alphaOff val="0"/>
            </a:schemeClr>
          </a:lnRef>
          <a:fillRef idx="2">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anchor="ctr" anchorCtr="0"/>
          <a:lstStyle/>
          <a:p>
            <a:pPr algn="ctr">
              <a:defRPr/>
            </a:pPr>
            <a:r>
              <a:rPr lang="de-DE" sz="2800" b="1" dirty="0"/>
              <a:t>U</a:t>
            </a:r>
            <a:endParaRPr sz="2800" b="1" dirty="0"/>
          </a:p>
        </p:txBody>
      </p:sp>
      <p:sp>
        <p:nvSpPr>
          <p:cNvPr id="19" name="Flussdiagramm: Alternativer Prozess 18">
            <a:extLst>
              <a:ext uri="{FF2B5EF4-FFF2-40B4-BE49-F238E27FC236}">
                <a16:creationId xmlns:a16="http://schemas.microsoft.com/office/drawing/2014/main" id="{CEC9FA9E-AC4D-49D7-8B70-8950769E5EAE}"/>
              </a:ext>
            </a:extLst>
          </p:cNvPr>
          <p:cNvSpPr/>
          <p:nvPr/>
        </p:nvSpPr>
        <p:spPr bwMode="auto">
          <a:xfrm>
            <a:off x="7064960" y="2198900"/>
            <a:ext cx="3215622" cy="900000"/>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800" b="0" i="0" u="none" strike="noStrike" kern="0" cap="none" spc="0" normalizeH="0" baseline="0" noProof="0">
                <a:ln>
                  <a:noFill/>
                </a:ln>
                <a:solidFill>
                  <a:prstClr val="black"/>
                </a:solidFill>
                <a:effectLst/>
                <a:uLnTx/>
                <a:uFillTx/>
                <a:latin typeface="Kantumruy Pro"/>
                <a:cs typeface="Arial"/>
              </a:rPr>
              <a:t>„Kurzplanung einer Unterrichtsstunde“</a:t>
            </a:r>
            <a:endParaRPr kumimoji="0" sz="1800" b="0" i="0" u="none" strike="noStrike" kern="0" cap="none" spc="0" normalizeH="0" baseline="0" noProof="0">
              <a:ln>
                <a:noFill/>
              </a:ln>
              <a:solidFill>
                <a:prstClr val="white"/>
              </a:solidFill>
              <a:effectLst/>
              <a:uLnTx/>
              <a:uFillTx/>
              <a:latin typeface="Kantumruy Pro"/>
              <a:cs typeface="Arial"/>
            </a:endParaRPr>
          </a:p>
        </p:txBody>
      </p:sp>
      <p:sp>
        <p:nvSpPr>
          <p:cNvPr id="20" name="Flussdiagramm: Alternativer Prozess 19">
            <a:extLst>
              <a:ext uri="{FF2B5EF4-FFF2-40B4-BE49-F238E27FC236}">
                <a16:creationId xmlns:a16="http://schemas.microsoft.com/office/drawing/2014/main" id="{AA8EF6AB-0E3B-4FD4-9A78-37FA5D960BFA}"/>
              </a:ext>
            </a:extLst>
          </p:cNvPr>
          <p:cNvSpPr/>
          <p:nvPr/>
        </p:nvSpPr>
        <p:spPr bwMode="auto">
          <a:xfrm>
            <a:off x="7064960" y="4365372"/>
            <a:ext cx="3215622" cy="900000"/>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800" b="0" i="0" u="none" strike="noStrike" kern="0" cap="none" spc="0" normalizeH="0" baseline="0" noProof="0">
                <a:ln>
                  <a:noFill/>
                </a:ln>
                <a:solidFill>
                  <a:prstClr val="black"/>
                </a:solidFill>
                <a:effectLst/>
                <a:uLnTx/>
                <a:uFillTx/>
                <a:latin typeface="Kantumruy Pro"/>
                <a:cs typeface="Arial"/>
              </a:rPr>
              <a:t>„Übungsaufgaben“</a:t>
            </a:r>
            <a:endParaRPr kumimoji="0" sz="1800" b="0" i="0" u="none" strike="noStrike" kern="0" cap="none" spc="0" normalizeH="0" baseline="0" noProof="0">
              <a:ln>
                <a:noFill/>
              </a:ln>
              <a:solidFill>
                <a:prstClr val="white"/>
              </a:solidFill>
              <a:effectLst/>
              <a:uLnTx/>
              <a:uFillTx/>
              <a:latin typeface="Kantumruy Pro"/>
              <a:cs typeface="Arial"/>
            </a:endParaRPr>
          </a:p>
        </p:txBody>
      </p:sp>
      <p:sp>
        <p:nvSpPr>
          <p:cNvPr id="21" name="Flussdiagramm: Alternativer Prozess 20">
            <a:extLst>
              <a:ext uri="{FF2B5EF4-FFF2-40B4-BE49-F238E27FC236}">
                <a16:creationId xmlns:a16="http://schemas.microsoft.com/office/drawing/2014/main" id="{758B0AF9-838A-41FF-ABA9-23E4A6F2E75C}"/>
              </a:ext>
            </a:extLst>
          </p:cNvPr>
          <p:cNvSpPr/>
          <p:nvPr/>
        </p:nvSpPr>
        <p:spPr bwMode="auto">
          <a:xfrm>
            <a:off x="7064960" y="3282136"/>
            <a:ext cx="3215622" cy="900000"/>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800" b="0" i="0" u="none" strike="noStrike" kern="0" cap="none" spc="0" normalizeH="0" baseline="0" noProof="0">
                <a:ln>
                  <a:noFill/>
                </a:ln>
                <a:solidFill>
                  <a:prstClr val="black"/>
                </a:solidFill>
                <a:effectLst/>
                <a:uLnTx/>
                <a:uFillTx/>
                <a:latin typeface="Kantumruy Pro"/>
                <a:cs typeface="Arial"/>
              </a:rPr>
              <a:t>„Unterrichtseinstiege“</a:t>
            </a:r>
            <a:endParaRPr kumimoji="0" sz="1800" b="0" i="0" u="none" strike="noStrike" kern="0" cap="none" spc="0" normalizeH="0" baseline="0" noProof="0">
              <a:ln>
                <a:noFill/>
              </a:ln>
              <a:solidFill>
                <a:prstClr val="white"/>
              </a:solidFill>
              <a:effectLst/>
              <a:uLnTx/>
              <a:uFillTx/>
              <a:latin typeface="Kantumruy Pro"/>
              <a:cs typeface="Arial"/>
            </a:endParaRPr>
          </a:p>
        </p:txBody>
      </p:sp>
      <p:sp>
        <p:nvSpPr>
          <p:cNvPr id="22" name="Textplatzhalter 7">
            <a:extLst>
              <a:ext uri="{FF2B5EF4-FFF2-40B4-BE49-F238E27FC236}">
                <a16:creationId xmlns:a16="http://schemas.microsoft.com/office/drawing/2014/main" id="{CDBD4BA8-A27D-44CF-825B-56AE89D2C50D}"/>
              </a:ext>
            </a:extLst>
          </p:cNvPr>
          <p:cNvSpPr txBox="1">
            <a:spLocks/>
          </p:cNvSpPr>
          <p:nvPr/>
        </p:nvSpPr>
        <p:spPr bwMode="auto">
          <a:xfrm>
            <a:off x="2709779" y="1644272"/>
            <a:ext cx="4158853" cy="4487391"/>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950"/>
              </a:spcBef>
              <a:spcAft>
                <a:spcPts val="0"/>
              </a:spcAft>
              <a:buClrTx/>
              <a:buSzTx/>
              <a:buFont typeface="Arial"/>
              <a:buNone/>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Bei welcher Promptvorlage …</a:t>
            </a: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 konnten Sie bereits nach dem ersten Prompt die Ergebnisse unverändert übernehmen?</a:t>
            </a: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 konnten Sie nach wenigen Interaktionen die Ergebnisse unverändert übernehmen?</a:t>
            </a: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 konnten Sie die Ergebnisse mit Interaktionen verbessern, aber nur nach manuellen Anpassungen nutzen?</a:t>
            </a: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r>
              <a:rPr kumimoji="0" lang="de-DE" sz="1350" b="0" i="0" u="none" strike="noStrike" kern="0" cap="none" spc="23" normalizeH="0" baseline="0" noProof="0">
                <a:ln>
                  <a:noFill/>
                </a:ln>
                <a:solidFill>
                  <a:sysClr val="windowText" lastClr="000000"/>
                </a:solidFill>
                <a:effectLst/>
                <a:uLnTx/>
                <a:uFillTx/>
                <a:latin typeface="Kantumruy Pro"/>
                <a:cs typeface="Arial"/>
              </a:rPr>
              <a:t>… konnten Sie die Ergebnisse weder durch Interaktionen noch durch manuelle Anpassungen nutzen?</a:t>
            </a:r>
          </a:p>
          <a:p>
            <a:pPr marL="285750" marR="0" lvl="0" indent="-285750" algn="l" defTabSz="685800" eaLnBrk="1" fontAlgn="auto" latinLnBrk="0" hangingPunct="1">
              <a:lnSpc>
                <a:spcPct val="113999"/>
              </a:lnSpc>
              <a:spcBef>
                <a:spcPts val="1950"/>
              </a:spcBef>
              <a:spcAft>
                <a:spcPts val="0"/>
              </a:spcAft>
              <a:buClrTx/>
              <a:buSzTx/>
              <a:buFont typeface="Arial"/>
              <a:buChar char="•"/>
              <a:tabLst/>
              <a:defRPr/>
            </a:pPr>
            <a:endParaRPr kumimoji="0" lang="de-DE" sz="1350" b="0" i="0" u="none" strike="noStrike" kern="0" cap="none" spc="23" normalizeH="0" baseline="0" noProof="0">
              <a:ln>
                <a:noFill/>
              </a:ln>
              <a:solidFill>
                <a:sysClr val="windowText" lastClr="000000"/>
              </a:solidFill>
              <a:effectLst/>
              <a:uLnTx/>
              <a:uFillTx/>
              <a:latin typeface="Kantumruy Pro"/>
              <a:cs typeface="Arial"/>
            </a:endParaRPr>
          </a:p>
        </p:txBody>
      </p:sp>
      <p:sp>
        <p:nvSpPr>
          <p:cNvPr id="23" name="Flussdiagramm: Alternativer Prozess 22">
            <a:extLst>
              <a:ext uri="{FF2B5EF4-FFF2-40B4-BE49-F238E27FC236}">
                <a16:creationId xmlns:a16="http://schemas.microsoft.com/office/drawing/2014/main" id="{DAAC46FA-17EE-45BA-86C5-284C59AA1346}"/>
              </a:ext>
            </a:extLst>
          </p:cNvPr>
          <p:cNvSpPr/>
          <p:nvPr/>
        </p:nvSpPr>
        <p:spPr bwMode="auto">
          <a:xfrm>
            <a:off x="2709779" y="5532704"/>
            <a:ext cx="7570803" cy="687444"/>
          </a:xfrm>
          <a:prstGeom prst="flowChartAlternateProcess">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prstClr val="black"/>
                </a:solidFill>
                <a:effectLst/>
                <a:uLnTx/>
                <a:uFillTx/>
                <a:latin typeface="Kantumruy Pro"/>
                <a:cs typeface="Arial"/>
              </a:rPr>
              <a:t>Treffen Sie eine begründete Entscheidung: </a:t>
            </a:r>
            <a:endParaRPr kumimoji="0" sz="1400" b="0" i="0" u="none" strike="noStrike" kern="0" cap="none" spc="0" normalizeH="0" baseline="0" noProof="0">
              <a:ln>
                <a:noFill/>
              </a:ln>
              <a:solidFill>
                <a:prstClr val="white"/>
              </a:solidFill>
              <a:effectLst/>
              <a:uLnTx/>
              <a:uFillTx/>
              <a:latin typeface="Kantumruy Pro"/>
              <a:cs typeface="Arial"/>
            </a:endParaRPr>
          </a:p>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prstClr val="black"/>
                </a:solidFill>
                <a:effectLst/>
                <a:uLnTx/>
                <a:uFillTx/>
                <a:latin typeface="Kantumruy Pro"/>
                <a:cs typeface="Arial"/>
              </a:rPr>
              <a:t>Werden Sie in naher Zukunft ChatGPT zur Planung von Mathematikunterricht nutzen?</a:t>
            </a:r>
            <a:endParaRPr kumimoji="0" sz="1400" b="0" i="0" u="none" strike="noStrike" kern="0" cap="none" spc="0" normalizeH="0" baseline="0" noProof="0">
              <a:ln>
                <a:noFill/>
              </a:ln>
              <a:solidFill>
                <a:prstClr val="white"/>
              </a:solidFill>
              <a:effectLst/>
              <a:uLnTx/>
              <a:uFillTx/>
              <a:latin typeface="Kantumruy Pro"/>
              <a:cs typeface="Arial"/>
            </a:endParaRPr>
          </a:p>
        </p:txBody>
      </p:sp>
    </p:spTree>
    <p:extLst>
      <p:ext uri="{BB962C8B-B14F-4D97-AF65-F5344CB8AC3E}">
        <p14:creationId xmlns:p14="http://schemas.microsoft.com/office/powerpoint/2010/main" val="339164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nhaltsplatzhalter 2"/>
          <p:cNvPicPr>
            <a:picLocks noGrp="1" noChangeAspect="1"/>
          </p:cNvPicPr>
          <p:nvPr>
            <p:ph idx="1"/>
          </p:nvPr>
        </p:nvPicPr>
        <p:blipFill>
          <a:blip r:embed="rId3"/>
          <a:stretch>
            <a:fillRect/>
          </a:stretch>
        </p:blipFill>
        <p:spPr>
          <a:xfrm>
            <a:off x="2286000" y="1492053"/>
            <a:ext cx="7483641" cy="5365947"/>
          </a:xfrm>
          <a:prstGeom prst="rect">
            <a:avLst/>
          </a:prstGeom>
        </p:spPr>
      </p:pic>
      <p:sp>
        <p:nvSpPr>
          <p:cNvPr id="4" name="Textfeld 3">
            <a:extLst>
              <a:ext uri="{FF2B5EF4-FFF2-40B4-BE49-F238E27FC236}">
                <a16:creationId xmlns:a16="http://schemas.microsoft.com/office/drawing/2014/main" id="{2A406E47-99EB-45AD-B39A-5063065E82B5}"/>
              </a:ext>
            </a:extLst>
          </p:cNvPr>
          <p:cNvSpPr txBox="1"/>
          <p:nvPr/>
        </p:nvSpPr>
        <p:spPr>
          <a:xfrm>
            <a:off x="1329179" y="374136"/>
            <a:ext cx="7622316" cy="1200329"/>
          </a:xfrm>
          <a:prstGeom prst="rect">
            <a:avLst/>
          </a:prstGeom>
          <a:noFill/>
        </p:spPr>
        <p:txBody>
          <a:bodyPr wrap="square" rtlCol="0">
            <a:spAutoFit/>
          </a:bodyPr>
          <a:lstStyle/>
          <a:p>
            <a:r>
              <a:rPr lang="de-DE" sz="2400" dirty="0">
                <a:solidFill>
                  <a:schemeClr val="bg2"/>
                </a:solidFill>
              </a:rPr>
              <a:t>Einschätzung nach dem Workshop: Wobei kann textgenerative KI (hier </a:t>
            </a:r>
            <a:r>
              <a:rPr lang="de-DE" sz="2400" dirty="0" err="1">
                <a:solidFill>
                  <a:schemeClr val="bg2"/>
                </a:solidFill>
              </a:rPr>
              <a:t>ChatGPT</a:t>
            </a:r>
            <a:r>
              <a:rPr lang="de-DE" sz="2400" dirty="0">
                <a:solidFill>
                  <a:schemeClr val="bg2"/>
                </a:solidFill>
              </a:rPr>
              <a:t>) im Mathematikunterricht helfen?</a:t>
            </a:r>
            <a:endParaRPr lang="de-DE" sz="1600" dirty="0">
              <a:solidFill>
                <a:schemeClr val="bg2"/>
              </a:solidFill>
            </a:endParaRPr>
          </a:p>
        </p:txBody>
      </p:sp>
    </p:spTree>
    <p:extLst>
      <p:ext uri="{BB962C8B-B14F-4D97-AF65-F5344CB8AC3E}">
        <p14:creationId xmlns:p14="http://schemas.microsoft.com/office/powerpoint/2010/main" val="22863751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extfeld 2">
            <a:extLst>
              <a:ext uri="{FF2B5EF4-FFF2-40B4-BE49-F238E27FC236}">
                <a16:creationId xmlns:a16="http://schemas.microsoft.com/office/drawing/2014/main" id="{2A406E47-99EB-45AD-B39A-5063065E82B5}"/>
              </a:ext>
            </a:extLst>
          </p:cNvPr>
          <p:cNvSpPr txBox="1"/>
          <p:nvPr/>
        </p:nvSpPr>
        <p:spPr>
          <a:xfrm>
            <a:off x="1329178" y="374136"/>
            <a:ext cx="6468437" cy="646331"/>
          </a:xfrm>
          <a:prstGeom prst="rect">
            <a:avLst/>
          </a:prstGeom>
          <a:noFill/>
        </p:spPr>
        <p:txBody>
          <a:bodyPr wrap="none" rtlCol="0">
            <a:spAutoFit/>
          </a:bodyPr>
          <a:lstStyle/>
          <a:p>
            <a:r>
              <a:rPr lang="de-DE" sz="3600" dirty="0">
                <a:solidFill>
                  <a:schemeClr val="bg2"/>
                </a:solidFill>
              </a:rPr>
              <a:t>Abschlussdiskussion &amp; Fragen</a:t>
            </a:r>
            <a:endParaRPr lang="de-DE" sz="2400" dirty="0">
              <a:solidFill>
                <a:schemeClr val="bg2"/>
              </a:solidFill>
            </a:endParaRPr>
          </a:p>
        </p:txBody>
      </p:sp>
    </p:spTree>
    <p:extLst>
      <p:ext uri="{BB962C8B-B14F-4D97-AF65-F5344CB8AC3E}">
        <p14:creationId xmlns:p14="http://schemas.microsoft.com/office/powerpoint/2010/main" val="13229696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2132892" cy="646331"/>
          </a:xfrm>
          <a:prstGeom prst="rect">
            <a:avLst/>
          </a:prstGeom>
          <a:noFill/>
        </p:spPr>
        <p:txBody>
          <a:bodyPr wrap="none" rtlCol="0">
            <a:spAutoFit/>
          </a:bodyPr>
          <a:lstStyle/>
          <a:p>
            <a:r>
              <a:rPr lang="de-DE" sz="3600" dirty="0">
                <a:solidFill>
                  <a:schemeClr val="bg2"/>
                </a:solidFill>
              </a:rPr>
              <a:t>Evaluation</a:t>
            </a:r>
            <a:endParaRPr lang="de-DE" sz="2400" dirty="0">
              <a:solidFill>
                <a:schemeClr val="bg2"/>
              </a:solidFill>
            </a:endParaRPr>
          </a:p>
        </p:txBody>
      </p:sp>
    </p:spTree>
    <p:extLst>
      <p:ext uri="{BB962C8B-B14F-4D97-AF65-F5344CB8AC3E}">
        <p14:creationId xmlns:p14="http://schemas.microsoft.com/office/powerpoint/2010/main" val="28978831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Textplatzhalter 2"/>
          <p:cNvSpPr txBox="1">
            <a:spLocks/>
          </p:cNvSpPr>
          <p:nvPr/>
        </p:nvSpPr>
        <p:spPr bwMode="auto">
          <a:xfrm>
            <a:off x="1329178" y="1496777"/>
            <a:ext cx="7561658" cy="5942985"/>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a:ln>
                  <a:noFill/>
                </a:ln>
                <a:solidFill>
                  <a:sysClr val="windowText" lastClr="000000"/>
                </a:solidFill>
                <a:effectLst/>
                <a:uLnTx/>
                <a:uFillTx/>
                <a:latin typeface="Kantumruy Pro"/>
                <a:ea typeface="Kantumruy Pro"/>
                <a:cs typeface="Kantumruy Pro"/>
              </a:rPr>
              <a:t>Alexander König; Julia Mosbach (Hg.) (2024): KI-Tools. Das Lehrerleben erleichtern. Velber: Friedrich.</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a:ln>
                  <a:noFill/>
                </a:ln>
                <a:solidFill>
                  <a:sysClr val="windowText" lastClr="000000"/>
                </a:solidFill>
                <a:effectLst/>
                <a:uLnTx/>
                <a:uFillTx/>
                <a:latin typeface="Kantumruy Pro"/>
                <a:ea typeface="Kantumruy Pro"/>
                <a:cs typeface="Kantumruy Pro"/>
              </a:rPr>
              <a:t>Bauer, Sebastian; Lengnink, Katja (2024): Bist du auf dem Arbeitsmarkt vermittelbar? Algorithmische Entscheidungsfindung hinterfragen. In: mathematiklehren (244), S. 36–42.</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a:ln>
                  <a:noFill/>
                </a:ln>
                <a:solidFill>
                  <a:sysClr val="windowText" lastClr="000000"/>
                </a:solidFill>
                <a:effectLst/>
                <a:uLnTx/>
                <a:uFillTx/>
                <a:latin typeface="Kantumruy Pro"/>
                <a:ea typeface="Kantumruy Pro"/>
                <a:cs typeface="Kantumruy Pro"/>
              </a:rPr>
              <a:t>Platz, Melanie &amp; Plote, Christina (2025): KI und Ethik im Klassenzimmer. In MGDM 118. S. 6 – 13. https://ojs.didaktik-der-mathematik.de/index.php/mgdm/issue/view/55/66</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a:ln>
                  <a:noFill/>
                </a:ln>
                <a:solidFill>
                  <a:sysClr val="windowText" lastClr="000000"/>
                </a:solidFill>
                <a:effectLst/>
                <a:uLnTx/>
                <a:uFillTx/>
                <a:latin typeface="Kantumruy Pro"/>
                <a:cs typeface="Arial"/>
              </a:rPr>
              <a:t>Bigos, Michael &amp; Aufenanger, Julian (2024). KI-generierte Arbeitsblätter. ChatGPT &amp;Co. beim Erstellen von Unterrichtsmaterialien einsetzen. </a:t>
            </a:r>
            <a:r>
              <a:rPr kumimoji="0" lang="de-DE" sz="800" b="0" i="1" u="none" strike="noStrike" kern="0" cap="none" spc="23" normalizeH="0" baseline="0" noProof="0">
                <a:ln>
                  <a:noFill/>
                </a:ln>
                <a:solidFill>
                  <a:sysClr val="windowText" lastClr="000000"/>
                </a:solidFill>
                <a:effectLst/>
                <a:uLnTx/>
                <a:uFillTx/>
                <a:latin typeface="Kantumruy Pro"/>
                <a:cs typeface="Arial"/>
              </a:rPr>
              <a:t>Praxisratgeber Künstliche Intelligenz als Unterrichtsassistent</a:t>
            </a:r>
            <a:r>
              <a:rPr kumimoji="0" lang="de-DE" sz="800" b="0" i="0" u="none" strike="noStrike" kern="0" cap="none" spc="23" normalizeH="0" baseline="0" noProof="0">
                <a:ln>
                  <a:noFill/>
                </a:ln>
                <a:solidFill>
                  <a:sysClr val="windowText" lastClr="000000"/>
                </a:solidFill>
                <a:effectLst/>
                <a:uLnTx/>
                <a:uFillTx/>
                <a:latin typeface="Kantumruy Pro"/>
                <a:cs typeface="Arial"/>
              </a:rPr>
              <a:t>, S. 11-14.</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a:ln>
                  <a:noFill/>
                </a:ln>
                <a:solidFill>
                  <a:sysClr val="windowText" lastClr="000000"/>
                </a:solidFill>
                <a:effectLst/>
                <a:uLnTx/>
                <a:uFillTx/>
                <a:latin typeface="Kantumruy Pro"/>
                <a:ea typeface="Kantumruy Pro"/>
                <a:cs typeface="Kantumruy Pro"/>
              </a:rPr>
              <a:t>Biehler, Rolf; Schönbrodt, Sarah; Frank, Martin: KI als Thema für den Mathematikunterricht. In: mathematiklehren 2024 (244), S. 2–7.</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a:ln>
                  <a:noFill/>
                </a:ln>
                <a:solidFill>
                  <a:sysClr val="windowText" lastClr="000000"/>
                </a:solidFill>
                <a:effectLst/>
                <a:uLnTx/>
                <a:uFillTx/>
                <a:latin typeface="Kantumruy Pro"/>
                <a:cs typeface="Arial"/>
              </a:rPr>
              <a:t>Blum, W., &amp; Leiß, D. (2007). How do students and teachers deal with modelling problems? In C. Haines, P. Galbraith, W. Blum &amp; S. Khan (Hrsg.), </a:t>
            </a:r>
            <a:r>
              <a:rPr kumimoji="0" lang="de-DE" sz="800" b="0" i="1" u="none" strike="noStrike" kern="0" cap="none" spc="23" normalizeH="0" baseline="0" noProof="0">
                <a:ln>
                  <a:noFill/>
                </a:ln>
                <a:solidFill>
                  <a:sysClr val="windowText" lastClr="000000"/>
                </a:solidFill>
                <a:effectLst/>
                <a:uLnTx/>
                <a:uFillTx/>
                <a:latin typeface="Kantumruy Pro"/>
                <a:cs typeface="Arial"/>
              </a:rPr>
              <a:t>Mathematical modelling (ICTMA 12): education, engineering and economics</a:t>
            </a:r>
            <a:r>
              <a:rPr kumimoji="0" lang="de-DE" sz="800" b="0" i="0" u="none" strike="noStrike" kern="0" cap="none" spc="23" normalizeH="0" baseline="0" noProof="0">
                <a:ln>
                  <a:noFill/>
                </a:ln>
                <a:solidFill>
                  <a:sysClr val="windowText" lastClr="000000"/>
                </a:solidFill>
                <a:effectLst/>
                <a:uLnTx/>
                <a:uFillTx/>
                <a:latin typeface="Kantumruy Pro"/>
                <a:cs typeface="Arial"/>
              </a:rPr>
              <a:t> (S. 222–231). Chichester: Horwood. </a:t>
            </a:r>
            <a:r>
              <a:rPr kumimoji="0" lang="de-DE" sz="800" b="0" i="0" u="sng" strike="noStrike" kern="0" cap="none" spc="23" normalizeH="0" baseline="0" noProof="0">
                <a:ln>
                  <a:noFill/>
                </a:ln>
                <a:solidFill>
                  <a:sysClr val="windowText" lastClr="000000"/>
                </a:solidFill>
                <a:effectLst/>
                <a:uLnTx/>
                <a:uFillTx/>
                <a:latin typeface="Kantumruy Pro"/>
                <a:cs typeface="Arial"/>
              </a:rPr>
              <a:t>https://doi.org/10.1533/9780857099419.5.221</a:t>
            </a:r>
            <a:endParaRPr kumimoji="0" lang="de-DE" sz="800" b="0" i="0" u="none" strike="noStrike" kern="0" cap="none" spc="23" normalizeH="0" baseline="0" noProof="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a:ln>
                  <a:noFill/>
                </a:ln>
                <a:solidFill>
                  <a:sysClr val="windowText" lastClr="000000"/>
                </a:solidFill>
                <a:effectLst/>
                <a:uLnTx/>
                <a:uFillTx/>
                <a:latin typeface="Kantumruy Pro"/>
                <a:ea typeface="Kantumruy Pro"/>
                <a:cs typeface="Kantumruy Pro"/>
              </a:rPr>
              <a:t>Bronner, Patrick (2024): Jetzt mit KI-Tools. Eine neue Lern- und Prüfungskultur im MINT-Unterricht. In: Alexander König und Julia Mosbach (Hg.): KI-Tools. Das Lehrerleben erleichtern. Velber: Friedrich, S. 38–41.</a:t>
            </a:r>
            <a:endParaRPr kumimoji="0" lang="de-DE" sz="800" b="0" i="0" u="none" strike="noStrike" kern="0" cap="none" spc="22" normalizeH="0" baseline="0" noProof="0">
              <a:ln>
                <a:noFill/>
              </a:ln>
              <a:solidFill>
                <a:sysClr val="windowText" lastClr="000000"/>
              </a:solidFill>
              <a:effectLst/>
              <a:uLnTx/>
              <a:uFillTx/>
              <a:latin typeface="Kantumruy Pro"/>
              <a:cs typeface="Kantumruy Pro"/>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a:ln>
                  <a:noFill/>
                </a:ln>
                <a:solidFill>
                  <a:sysClr val="windowText" lastClr="000000"/>
                </a:solidFill>
                <a:effectLst/>
                <a:uLnTx/>
                <a:uFillTx/>
                <a:latin typeface="Kantumruy Pro"/>
                <a:ea typeface="Kantumruy Pro"/>
                <a:cs typeface="Kantumruy Pro"/>
              </a:rPr>
              <a:t>Brüggemann, Janina (2024): BEBA-Strategie trifft ChatGPT. In: mathematiklehren (244), S. 43–48.</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a:ln>
                  <a:noFill/>
                </a:ln>
                <a:solidFill>
                  <a:sysClr val="windowText" lastClr="000000"/>
                </a:solidFill>
                <a:effectLst/>
                <a:uLnTx/>
                <a:uFillTx/>
                <a:latin typeface="Kantumruy Pro"/>
                <a:cs typeface="Arial"/>
              </a:rPr>
              <a:t>Bundesministerium der Justiz (2024): Künstliche Intelligenz und Urheberrecht. Fragen und Antworten. Berlin: BMJ. </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a:ln>
                  <a:noFill/>
                </a:ln>
                <a:solidFill>
                  <a:sysClr val="windowText" lastClr="000000"/>
                </a:solidFill>
                <a:effectLst/>
                <a:uLnTx/>
                <a:uFillTx/>
                <a:latin typeface="Kantumruy Pro"/>
                <a:cs typeface="Arial"/>
              </a:rPr>
              <a:t>Deutscher Ethikrat (2023): Mensch und Maschine – Herausforderungen durch Künstliche Intelligenz. Stellungnahme. Berlin: Deutscher Ethikrat. </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a:ln>
                  <a:noFill/>
                </a:ln>
                <a:solidFill>
                  <a:sysClr val="windowText" lastClr="000000"/>
                </a:solidFill>
                <a:effectLst/>
                <a:uLnTx/>
                <a:uFillTx/>
                <a:latin typeface="Kantumruy Pro"/>
                <a:cs typeface="Arial"/>
              </a:rPr>
              <a:t>Dufeu, Antonia (2024): EU AI Act: Die KI-VO &amp; seine Bedeutung für die Schule (=Fortbildung vom 17.09.2024).</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a:ln>
                  <a:noFill/>
                </a:ln>
                <a:solidFill>
                  <a:sysClr val="windowText" lastClr="000000"/>
                </a:solidFill>
                <a:effectLst/>
                <a:uLnTx/>
                <a:uFillTx/>
                <a:latin typeface="Kantumruy Pro"/>
                <a:cs typeface="Arial"/>
              </a:rPr>
              <a:t>Eck, Christopher (2024): Künstliche Intelligenz (KI) in der beruflichen Bildung – Unterstützungspotenziale bei der Unterrichtsplanung.</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a:ln>
                  <a:noFill/>
                </a:ln>
                <a:solidFill>
                  <a:sysClr val="windowText" lastClr="000000"/>
                </a:solidFill>
                <a:effectLst/>
                <a:uLnTx/>
                <a:uFillTx/>
                <a:latin typeface="Kantumruy Pro"/>
                <a:cs typeface="Arial"/>
              </a:rPr>
              <a:t>Hamel, Michelle (2024): Datenschutz &amp; Urheberrecht bei Nutzung von KI-Tools im Schulkontext (=Fobizz-Impuls).  (Abgerufen am 28.11.2024).</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a:ln>
                  <a:noFill/>
                </a:ln>
                <a:solidFill>
                  <a:sysClr val="windowText" lastClr="000000"/>
                </a:solidFill>
                <a:effectLst/>
                <a:uLnTx/>
                <a:uFillTx/>
                <a:latin typeface="Kantumruy Pro"/>
                <a:cs typeface="Arial"/>
              </a:rPr>
              <a:t>Hirscher, Horst (2023) ChatGPT und Mathematikunterricht – eine didaktische Herausforderung? </a:t>
            </a:r>
            <a:r>
              <a:rPr kumimoji="0" lang="de-DE" sz="800" b="0" i="1" u="none" strike="noStrike" kern="0" cap="none" spc="23" normalizeH="0" baseline="0" noProof="0">
                <a:ln>
                  <a:noFill/>
                </a:ln>
                <a:solidFill>
                  <a:sysClr val="windowText" lastClr="000000"/>
                </a:solidFill>
                <a:effectLst/>
                <a:uLnTx/>
                <a:uFillTx/>
                <a:latin typeface="Kantumruy Pro"/>
                <a:cs typeface="Arial"/>
              </a:rPr>
              <a:t>Mitteilungen der DMV  (31,3). S</a:t>
            </a:r>
            <a:r>
              <a:rPr kumimoji="0" lang="de-DE" sz="800" b="0" i="0" u="none" strike="noStrike" kern="0" cap="none" spc="23" normalizeH="0" baseline="0" noProof="0">
                <a:ln>
                  <a:noFill/>
                </a:ln>
                <a:solidFill>
                  <a:sysClr val="windowText" lastClr="000000"/>
                </a:solidFill>
                <a:effectLst/>
                <a:uLnTx/>
                <a:uFillTx/>
                <a:latin typeface="Kantumruy Pro"/>
                <a:cs typeface="Arial"/>
              </a:rPr>
              <a:t>. 173-175. </a:t>
            </a:r>
            <a:r>
              <a:rPr kumimoji="0" lang="de-DE" sz="800" b="0" i="0" u="sng" strike="noStrike" kern="0" cap="none" spc="23" normalizeH="0" baseline="0" noProof="0">
                <a:ln>
                  <a:noFill/>
                </a:ln>
                <a:solidFill>
                  <a:sysClr val="windowText" lastClr="000000"/>
                </a:solidFill>
                <a:effectLst/>
                <a:uLnTx/>
                <a:uFillTx/>
                <a:latin typeface="Kantumruy Pro"/>
                <a:cs typeface="Arial"/>
              </a:rPr>
              <a:t>https://www.degruyter.com/document/doi/10.1515/dmvm-2023-0056/html</a:t>
            </a:r>
            <a:r>
              <a:rPr kumimoji="0" lang="de-DE" sz="800" b="0" i="0" u="none" strike="noStrike" kern="0" cap="none" spc="23" normalizeH="0" baseline="0" noProof="0">
                <a:ln>
                  <a:noFill/>
                </a:ln>
                <a:solidFill>
                  <a:sysClr val="windowText" lastClr="000000"/>
                </a:solidFill>
                <a:effectLst/>
                <a:uLnTx/>
                <a:uFillTx/>
                <a:latin typeface="Kantumruy Pro"/>
                <a:cs typeface="Arial"/>
              </a:rPr>
              <a:t> </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a:ln>
                  <a:noFill/>
                </a:ln>
                <a:solidFill>
                  <a:sysClr val="windowText" lastClr="000000"/>
                </a:solidFill>
                <a:effectLst/>
                <a:uLnTx/>
                <a:uFillTx/>
                <a:latin typeface="Kantumruy Pro"/>
                <a:ea typeface="Kantumruy Pro"/>
                <a:cs typeface="Kantumruy Pro"/>
              </a:rPr>
              <a:t>Hofmann, Stephanie; Frank, Martin (2024): Wortvorschläge beim Chatten. KI und natürliche Sprachverarbeitung im Stochastikunterricht. In: mathematiklehren (244), S. 24–26.</a:t>
            </a:r>
            <a:endParaRPr kumimoji="0" lang="de-DE" sz="800" b="0" i="0" u="none" strike="noStrike" kern="0" cap="none" spc="23" normalizeH="0" baseline="0" noProof="0">
              <a:ln>
                <a:noFill/>
              </a:ln>
              <a:solidFill>
                <a:sysClr val="windowText" lastClr="000000"/>
              </a:solidFill>
              <a:effectLst/>
              <a:uLnTx/>
              <a:uFillTx/>
              <a:latin typeface="Kantumruy Pro"/>
              <a:cs typeface="Arial"/>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endParaRPr kumimoji="0" lang="de-DE" sz="800" b="0" i="0" u="none" strike="noStrike" kern="0" cap="none" spc="23" normalizeH="0" baseline="0" noProof="0" dirty="0">
              <a:ln>
                <a:noFill/>
              </a:ln>
              <a:solidFill>
                <a:sysClr val="windowText" lastClr="000000"/>
              </a:solidFill>
              <a:effectLst/>
              <a:uLnTx/>
              <a:uFillTx/>
              <a:latin typeface="Kantumruy Pro"/>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1877437" cy="646331"/>
          </a:xfrm>
          <a:prstGeom prst="rect">
            <a:avLst/>
          </a:prstGeom>
          <a:noFill/>
        </p:spPr>
        <p:txBody>
          <a:bodyPr wrap="none" rtlCol="0">
            <a:spAutoFit/>
          </a:bodyPr>
          <a:lstStyle/>
          <a:p>
            <a:r>
              <a:rPr lang="de-DE" sz="3600" dirty="0">
                <a:solidFill>
                  <a:schemeClr val="bg2"/>
                </a:solidFill>
              </a:rPr>
              <a:t>Literatur</a:t>
            </a:r>
            <a:endParaRPr lang="de-DE" sz="2400" dirty="0">
              <a:solidFill>
                <a:schemeClr val="bg2"/>
              </a:solidFill>
            </a:endParaRPr>
          </a:p>
        </p:txBody>
      </p:sp>
    </p:spTree>
    <p:extLst>
      <p:ext uri="{BB962C8B-B14F-4D97-AF65-F5344CB8AC3E}">
        <p14:creationId xmlns:p14="http://schemas.microsoft.com/office/powerpoint/2010/main" val="186783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Textplatzhalter 2"/>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spcBef>
                <a:spcPts val="1200"/>
              </a:spcBef>
              <a:defRPr/>
            </a:pPr>
            <a:r>
              <a:rPr lang="de-DE" sz="800" kern="0" spc="22" dirty="0" err="1">
                <a:solidFill>
                  <a:schemeClr val="bg1"/>
                </a:solidFill>
                <a:ea typeface="Kantumruy Pro"/>
                <a:cs typeface="Kantumruy Pro"/>
              </a:rPr>
              <a:t>Huget</a:t>
            </a:r>
            <a:r>
              <a:rPr lang="de-DE" sz="800" kern="0" spc="22" dirty="0">
                <a:solidFill>
                  <a:schemeClr val="bg1"/>
                </a:solidFill>
                <a:ea typeface="Kantumruy Pro"/>
                <a:cs typeface="Kantumruy Pro"/>
              </a:rPr>
              <a:t>, Judith &amp; Buchholtz, Nils Frederik (2024): Gut </a:t>
            </a:r>
            <a:r>
              <a:rPr lang="de-DE" sz="800" kern="0" spc="22" dirty="0" err="1">
                <a:solidFill>
                  <a:schemeClr val="bg1"/>
                </a:solidFill>
                <a:ea typeface="Kantumruy Pro"/>
                <a:cs typeface="Kantumruy Pro"/>
              </a:rPr>
              <a:t>gepromptet</a:t>
            </a:r>
            <a:r>
              <a:rPr lang="de-DE" sz="800" kern="0" spc="22" dirty="0">
                <a:solidFill>
                  <a:schemeClr val="bg1"/>
                </a:solidFill>
                <a:ea typeface="Kantumruy Pro"/>
                <a:cs typeface="Kantumruy Pro"/>
              </a:rPr>
              <a:t> ist halb geplant. </a:t>
            </a:r>
            <a:r>
              <a:rPr lang="de-DE" sz="800" kern="0" spc="22" dirty="0" err="1">
                <a:solidFill>
                  <a:schemeClr val="bg1"/>
                </a:solidFill>
                <a:ea typeface="Kantumruy Pro"/>
                <a:cs typeface="Kantumruy Pro"/>
              </a:rPr>
              <a:t>ChatGPT</a:t>
            </a:r>
            <a:r>
              <a:rPr lang="de-DE" sz="800" kern="0" spc="22" dirty="0">
                <a:solidFill>
                  <a:schemeClr val="bg1"/>
                </a:solidFill>
                <a:ea typeface="Kantumruy Pro"/>
                <a:cs typeface="Kantumruy Pro"/>
              </a:rPr>
              <a:t> als Assistenten bei der Unterrichtsplanung nutzen. Praxisratgeber Künstliche Intelligenz als Unterrichtsassistent, S. 8-10.</a:t>
            </a:r>
          </a:p>
          <a:p>
            <a:pPr>
              <a:spcBef>
                <a:spcPts val="1200"/>
              </a:spcBef>
              <a:defRPr/>
            </a:pPr>
            <a:r>
              <a:rPr lang="de-DE" sz="800" kern="0" spc="22" dirty="0">
                <a:solidFill>
                  <a:schemeClr val="bg1"/>
                </a:solidFill>
                <a:ea typeface="Kantumruy Pro"/>
                <a:cs typeface="Kantumruy Pro"/>
              </a:rPr>
              <a:t>Kultusministerkonferenz (2024): Handlungsempfehlung für die Bildungsverwaltung zum Umgang mit Künstlicher Intelligenz in schulischen Bildungsprozessen. Themenspezifische Handlungsempfehlung (Beschluss der Bildungsministerkonferenz vom 10.10.2024). Berlin/Bonn: Sekretariat der Kultusministerkonferenz. </a:t>
            </a:r>
          </a:p>
          <a:p>
            <a:pPr>
              <a:spcBef>
                <a:spcPts val="1200"/>
              </a:spcBef>
              <a:defRPr/>
            </a:pPr>
            <a:r>
              <a:rPr lang="de-DE" sz="800" kern="0" spc="22" dirty="0">
                <a:solidFill>
                  <a:schemeClr val="bg1"/>
                </a:solidFill>
                <a:ea typeface="Kantumruy Pro"/>
                <a:cs typeface="Kantumruy Pro"/>
              </a:rPr>
              <a:t>Lutz-Westphal, Brigitte (2023): </a:t>
            </a:r>
            <a:r>
              <a:rPr lang="de-DE" sz="800" kern="0" spc="22" dirty="0" err="1">
                <a:solidFill>
                  <a:schemeClr val="bg1"/>
                </a:solidFill>
                <a:ea typeface="Kantumruy Pro"/>
                <a:cs typeface="Kantumruy Pro"/>
              </a:rPr>
              <a:t>ChatGPT</a:t>
            </a:r>
            <a:r>
              <a:rPr lang="de-DE" sz="800" kern="0" spc="22" dirty="0">
                <a:solidFill>
                  <a:schemeClr val="bg1"/>
                </a:solidFill>
                <a:ea typeface="Kantumruy Pro"/>
                <a:cs typeface="Kantumruy Pro"/>
              </a:rPr>
              <a:t> und der „Faktor Mensch“ im schulischen Mathematikunterricht. Mitteilungen der </a:t>
            </a:r>
            <a:r>
              <a:rPr lang="de-DE" sz="800" kern="0" spc="22" dirty="0" err="1">
                <a:solidFill>
                  <a:schemeClr val="bg1"/>
                </a:solidFill>
                <a:ea typeface="Kantumruy Pro"/>
                <a:cs typeface="Kantumruy Pro"/>
              </a:rPr>
              <a:t>Detuschen</a:t>
            </a:r>
            <a:r>
              <a:rPr lang="de-DE" sz="800" kern="0" spc="22" dirty="0">
                <a:solidFill>
                  <a:schemeClr val="bg1"/>
                </a:solidFill>
                <a:ea typeface="Kantumruy Pro"/>
                <a:cs typeface="Kantumruy Pro"/>
              </a:rPr>
              <a:t>-Mathematiker-Vereinigung, 1, 19-21. https://www.linkedin.com/pulse/chatgpt-und-der-faktor-mensch-im-schulischen-brigitte-lutz-westphal/</a:t>
            </a:r>
          </a:p>
          <a:p>
            <a:pPr>
              <a:spcBef>
                <a:spcPts val="1200"/>
              </a:spcBef>
              <a:defRPr/>
            </a:pPr>
            <a:r>
              <a:rPr lang="de-DE" sz="800" kern="0" spc="22" dirty="0">
                <a:solidFill>
                  <a:schemeClr val="bg1"/>
                </a:solidFill>
                <a:ea typeface="Kantumruy Pro"/>
                <a:cs typeface="Kantumruy Pro"/>
              </a:rPr>
              <a:t>Ministerium für Schule und Bildung des Landes Nordrhein-Westfalen (2021): Kerncurriculum für die Lehrerausbildung im Vorbereitungsdienst. Verbindliche Zielvorgabe der schulpraktischen Lehrerausbildung in Nordrhein-Westfalen. https://www.schulministerium.nrw/system/files/media/document/file/Kerncurriculum_Vorbereitungsdienst.pdf </a:t>
            </a:r>
          </a:p>
          <a:p>
            <a:pPr>
              <a:spcBef>
                <a:spcPts val="1200"/>
              </a:spcBef>
              <a:defRPr/>
            </a:pPr>
            <a:r>
              <a:rPr lang="de-DE" sz="800" kern="0" spc="22" dirty="0">
                <a:solidFill>
                  <a:schemeClr val="bg1"/>
                </a:solidFill>
                <a:ea typeface="Kantumruy Pro"/>
                <a:cs typeface="Kantumruy Pro"/>
              </a:rPr>
              <a:t>Ministerium für Schule und Bildung des Landes Nordrhein-Westfalen (2023): Umgang mit textgenerierenden KI-Systemen. Ein Handlungsleitfaden. Düsseldorf</a:t>
            </a:r>
            <a:endParaRPr lang="de-DE" sz="800" kern="0" spc="22" dirty="0">
              <a:solidFill>
                <a:schemeClr val="bg1"/>
              </a:solidFill>
              <a:latin typeface="Kantumruy Pro"/>
              <a:ea typeface="Kantumruy Pro"/>
              <a:cs typeface="Kantumruy Pro"/>
            </a:endParaRPr>
          </a:p>
          <a:p>
            <a:pPr>
              <a:spcBef>
                <a:spcPts val="1200"/>
              </a:spcBef>
              <a:defRPr/>
            </a:pPr>
            <a:r>
              <a:rPr lang="de-DE" sz="800" kern="0" spc="22" dirty="0">
                <a:solidFill>
                  <a:schemeClr val="bg1"/>
                </a:solidFill>
                <a:latin typeface="Kantumruy Pro"/>
                <a:ea typeface="Kantumruy Pro"/>
                <a:cs typeface="Kantumruy Pro"/>
              </a:rPr>
              <a:t>Oldenburg, Reinhard (2023): Künstliche und natürliche Intelligenz. Zur Gestaltung einer zukünftigen Bildung. In: Forschung &amp; Lehre (5), S. 346–347. Online verfügbar unter https://www.wissenschaftsmanagement-online.de/beitrag/k-nstliche-und-nat-rliche-intelligenz-zur-gestaltung-einer-zuk-nftigen-bildung-14890.</a:t>
            </a:r>
          </a:p>
          <a:p>
            <a:pPr>
              <a:spcBef>
                <a:spcPts val="1200"/>
              </a:spcBef>
              <a:defRPr/>
            </a:pPr>
            <a:r>
              <a:rPr lang="de-DE" sz="800" kern="0" spc="22" dirty="0" err="1">
                <a:solidFill>
                  <a:schemeClr val="bg1"/>
                </a:solidFill>
                <a:cs typeface="Kantumruy Pro"/>
              </a:rPr>
              <a:t>OpenAI</a:t>
            </a:r>
            <a:r>
              <a:rPr lang="de-DE" sz="800" kern="0" spc="22" dirty="0">
                <a:solidFill>
                  <a:schemeClr val="bg1"/>
                </a:solidFill>
                <a:cs typeface="Kantumruy Pro"/>
              </a:rPr>
              <a:t> (2024): Nutzungsbedingungen für Europa. https://openai.com/de-DE/policies/eu-terms-of-use/ (Abgerufen am 28.11.2024).</a:t>
            </a:r>
          </a:p>
          <a:p>
            <a:pPr>
              <a:spcBef>
                <a:spcPts val="1200"/>
              </a:spcBef>
              <a:defRPr/>
            </a:pPr>
            <a:r>
              <a:rPr lang="de-DE" sz="800" kern="0" spc="22" dirty="0" err="1">
                <a:solidFill>
                  <a:schemeClr val="bg1"/>
                </a:solidFill>
                <a:ea typeface="Kantumruy Pro"/>
                <a:cs typeface="Kantumruy Pro"/>
              </a:rPr>
              <a:t>Persike</a:t>
            </a:r>
            <a:r>
              <a:rPr lang="de-DE" sz="800" kern="0" spc="22" dirty="0">
                <a:solidFill>
                  <a:schemeClr val="bg1"/>
                </a:solidFill>
                <a:ea typeface="Kantumruy Pro"/>
                <a:cs typeface="Kantumruy Pro"/>
              </a:rPr>
              <a:t>, Malte (2024a): KI.01: Generative KI für die Lehre. Praktischer Einsatz Generativer KI für die Lehre an der RWTH Aachen.</a:t>
            </a:r>
            <a:endParaRPr lang="de-DE" sz="800" kern="0" spc="22" dirty="0">
              <a:solidFill>
                <a:schemeClr val="bg1"/>
              </a:solidFill>
              <a:cs typeface="Kantumruy Pro"/>
            </a:endParaRPr>
          </a:p>
          <a:p>
            <a:pPr>
              <a:spcBef>
                <a:spcPts val="1200"/>
              </a:spcBef>
              <a:defRPr/>
            </a:pPr>
            <a:r>
              <a:rPr lang="de-DE" sz="800" kern="0" spc="22" dirty="0" err="1">
                <a:solidFill>
                  <a:schemeClr val="bg1"/>
                </a:solidFill>
                <a:ea typeface="Kantumruy Pro"/>
                <a:cs typeface="Kantumruy Pro"/>
              </a:rPr>
              <a:t>Persike</a:t>
            </a:r>
            <a:r>
              <a:rPr lang="de-DE" sz="800" kern="0" spc="22" dirty="0">
                <a:solidFill>
                  <a:schemeClr val="bg1"/>
                </a:solidFill>
                <a:ea typeface="Kantumruy Pro"/>
                <a:cs typeface="Kantumruy Pro"/>
              </a:rPr>
              <a:t>, Malte (2024b): KI.02: Generative KI für die Prüfung. Praktischer Einsatz Generativer KI für die Lehre an der RWTH Aachen</a:t>
            </a:r>
          </a:p>
          <a:p>
            <a:pPr>
              <a:spcBef>
                <a:spcPts val="1200"/>
              </a:spcBef>
              <a:defRPr/>
            </a:pPr>
            <a:r>
              <a:rPr lang="de-DE" sz="800" kern="0" spc="22" dirty="0" err="1">
                <a:solidFill>
                  <a:schemeClr val="bg1"/>
                </a:solidFill>
                <a:latin typeface="Kantumruy Pro"/>
                <a:ea typeface="Arial"/>
                <a:cs typeface="Arial"/>
              </a:rPr>
              <a:t>Rühling</a:t>
            </a:r>
            <a:r>
              <a:rPr lang="de-DE" sz="800" kern="0" spc="22" dirty="0">
                <a:solidFill>
                  <a:schemeClr val="bg1"/>
                </a:solidFill>
                <a:latin typeface="Kantumruy Pro"/>
                <a:ea typeface="Arial"/>
                <a:cs typeface="Arial"/>
              </a:rPr>
              <a:t>, Ute (2023): </a:t>
            </a:r>
            <a:r>
              <a:rPr lang="de-DE" sz="800" kern="0" spc="22" dirty="0" err="1">
                <a:solidFill>
                  <a:schemeClr val="bg1"/>
                </a:solidFill>
                <a:latin typeface="Kantumruy Pro"/>
                <a:ea typeface="Arial"/>
                <a:cs typeface="Arial"/>
              </a:rPr>
              <a:t>ChatGPT</a:t>
            </a:r>
            <a:r>
              <a:rPr lang="de-DE" sz="800" kern="0" spc="22" dirty="0">
                <a:solidFill>
                  <a:schemeClr val="bg1"/>
                </a:solidFill>
                <a:latin typeface="Kantumruy Pro"/>
                <a:ea typeface="Arial"/>
                <a:cs typeface="Arial"/>
              </a:rPr>
              <a:t> </a:t>
            </a:r>
            <a:r>
              <a:rPr lang="de-DE" sz="800" kern="0" spc="22" dirty="0">
                <a:solidFill>
                  <a:schemeClr val="bg1"/>
                </a:solidFill>
                <a:latin typeface="Kantumruy Pro"/>
                <a:ea typeface="Kantumruy Pro"/>
                <a:cs typeface="Kantumruy Pro"/>
              </a:rPr>
              <a:t>und Mathe-Unterricht.  https://www.friedrich-verlag.de/friedrich-plus/sekundarstufe/mathematik/digital-unterrichten/chatgpt-und-mathe-unterricht/</a:t>
            </a:r>
          </a:p>
          <a:p>
            <a:pPr>
              <a:spcBef>
                <a:spcPts val="1200"/>
              </a:spcBef>
              <a:defRPr/>
            </a:pPr>
            <a:r>
              <a:rPr lang="de-DE" sz="800" kern="0" spc="22" dirty="0" err="1">
                <a:solidFill>
                  <a:schemeClr val="bg1"/>
                </a:solidFill>
                <a:latin typeface="Kantumruy Pro"/>
                <a:ea typeface="Kantumruy Pro"/>
                <a:cs typeface="Kantumruy Pro"/>
              </a:rPr>
              <a:t>Rüsing</a:t>
            </a:r>
            <a:r>
              <a:rPr lang="de-DE" sz="800" kern="0" spc="22" dirty="0">
                <a:solidFill>
                  <a:schemeClr val="bg1"/>
                </a:solidFill>
                <a:latin typeface="Kantumruy Pro"/>
                <a:ea typeface="Kantumruy Pro"/>
                <a:cs typeface="Kantumruy Pro"/>
              </a:rPr>
              <a:t>, Burkhard; </a:t>
            </a:r>
            <a:r>
              <a:rPr lang="de-DE" sz="800" kern="0" spc="22" dirty="0" err="1">
                <a:solidFill>
                  <a:schemeClr val="bg1"/>
                </a:solidFill>
                <a:latin typeface="Kantumruy Pro"/>
                <a:ea typeface="Kantumruy Pro"/>
                <a:cs typeface="Kantumruy Pro"/>
              </a:rPr>
              <a:t>Rüsing</a:t>
            </a:r>
            <a:r>
              <a:rPr lang="de-DE" sz="800" kern="0" spc="22" dirty="0">
                <a:solidFill>
                  <a:schemeClr val="bg1"/>
                </a:solidFill>
                <a:latin typeface="Kantumruy Pro"/>
                <a:ea typeface="Kantumruy Pro"/>
                <a:cs typeface="Kantumruy Pro"/>
              </a:rPr>
              <a:t>, Michael (2024a): Konzeption einer Klausur mit Hilfe von </a:t>
            </a:r>
            <a:r>
              <a:rPr lang="de-DE" sz="800" kern="0" spc="22" dirty="0" err="1">
                <a:solidFill>
                  <a:schemeClr val="bg1"/>
                </a:solidFill>
                <a:latin typeface="Kantumruy Pro"/>
                <a:ea typeface="Kantumruy Pro"/>
                <a:cs typeface="Kantumruy Pro"/>
              </a:rPr>
              <a:t>ChatGPT</a:t>
            </a:r>
            <a:r>
              <a:rPr lang="de-DE" sz="800" kern="0" spc="22" dirty="0">
                <a:solidFill>
                  <a:schemeClr val="bg1"/>
                </a:solidFill>
                <a:latin typeface="Kantumruy Pro"/>
                <a:ea typeface="Kantumruy Pro"/>
                <a:cs typeface="Kantumruy Pro"/>
              </a:rPr>
              <a:t>. In: </a:t>
            </a:r>
            <a:r>
              <a:rPr lang="de-DE" sz="800" kern="0" spc="22" dirty="0" err="1">
                <a:solidFill>
                  <a:schemeClr val="bg1"/>
                </a:solidFill>
                <a:latin typeface="Kantumruy Pro"/>
                <a:ea typeface="Kantumruy Pro"/>
                <a:cs typeface="Kantumruy Pro"/>
              </a:rPr>
              <a:t>MNUjournal</a:t>
            </a:r>
            <a:r>
              <a:rPr lang="de-DE" sz="800" kern="0" spc="22" dirty="0">
                <a:solidFill>
                  <a:schemeClr val="bg1"/>
                </a:solidFill>
                <a:latin typeface="Kantumruy Pro"/>
                <a:ea typeface="Kantumruy Pro"/>
                <a:cs typeface="Kantumruy Pro"/>
              </a:rPr>
              <a:t> 77 (2), S. 147–150.</a:t>
            </a:r>
            <a:endParaRPr lang="de-DE" sz="800" kern="0" spc="22" dirty="0">
              <a:solidFill>
                <a:schemeClr val="bg1"/>
              </a:solidFill>
              <a:latin typeface="Kantumruy Pro"/>
              <a:cs typeface="Kantumruy Pro"/>
            </a:endParaRPr>
          </a:p>
          <a:p>
            <a:pPr>
              <a:spcBef>
                <a:spcPts val="1200"/>
              </a:spcBef>
              <a:defRPr/>
            </a:pPr>
            <a:r>
              <a:rPr lang="de-DE" sz="800" kern="0" spc="22" dirty="0" err="1">
                <a:solidFill>
                  <a:schemeClr val="bg1"/>
                </a:solidFill>
                <a:latin typeface="Kantumruy Pro"/>
                <a:ea typeface="Kantumruy Pro"/>
                <a:cs typeface="Kantumruy Pro"/>
              </a:rPr>
              <a:t>Rüsing</a:t>
            </a:r>
            <a:r>
              <a:rPr lang="de-DE" sz="800" kern="0" spc="22" dirty="0">
                <a:solidFill>
                  <a:schemeClr val="bg1"/>
                </a:solidFill>
                <a:latin typeface="Kantumruy Pro"/>
                <a:ea typeface="Kantumruy Pro"/>
                <a:cs typeface="Kantumruy Pro"/>
              </a:rPr>
              <a:t>, Burkhard; </a:t>
            </a:r>
            <a:r>
              <a:rPr lang="de-DE" sz="800" kern="0" spc="22" dirty="0" err="1">
                <a:solidFill>
                  <a:schemeClr val="bg1"/>
                </a:solidFill>
                <a:latin typeface="Kantumruy Pro"/>
                <a:ea typeface="Kantumruy Pro"/>
                <a:cs typeface="Kantumruy Pro"/>
              </a:rPr>
              <a:t>Rüsing</a:t>
            </a:r>
            <a:r>
              <a:rPr lang="de-DE" sz="800" kern="0" spc="22" dirty="0">
                <a:solidFill>
                  <a:schemeClr val="bg1"/>
                </a:solidFill>
                <a:latin typeface="Kantumruy Pro"/>
                <a:ea typeface="Kantumruy Pro"/>
                <a:cs typeface="Kantumruy Pro"/>
              </a:rPr>
              <a:t>, Michael (2024b): Planung einer Unterrichtsreihe zum Einstieg in die Differentialrechnung mit Hilfe von </a:t>
            </a:r>
            <a:r>
              <a:rPr lang="de-DE" sz="800" kern="0" spc="22" dirty="0" err="1">
                <a:solidFill>
                  <a:schemeClr val="bg1"/>
                </a:solidFill>
                <a:latin typeface="Kantumruy Pro"/>
                <a:ea typeface="Kantumruy Pro"/>
                <a:cs typeface="Kantumruy Pro"/>
              </a:rPr>
              <a:t>ChatGPT</a:t>
            </a:r>
            <a:r>
              <a:rPr lang="de-DE" sz="800" kern="0" spc="22" dirty="0">
                <a:solidFill>
                  <a:schemeClr val="bg1"/>
                </a:solidFill>
                <a:latin typeface="Kantumruy Pro"/>
                <a:ea typeface="Kantumruy Pro"/>
                <a:cs typeface="Kantumruy Pro"/>
              </a:rPr>
              <a:t> - ein Erfahrungsbericht. In: </a:t>
            </a:r>
            <a:r>
              <a:rPr lang="de-DE" sz="800" kern="0" spc="22" dirty="0" err="1">
                <a:solidFill>
                  <a:schemeClr val="bg1"/>
                </a:solidFill>
                <a:latin typeface="Kantumruy Pro"/>
                <a:ea typeface="Kantumruy Pro"/>
                <a:cs typeface="Kantumruy Pro"/>
              </a:rPr>
              <a:t>MNUjournal</a:t>
            </a:r>
            <a:r>
              <a:rPr lang="de-DE" sz="800" kern="0" spc="22" dirty="0">
                <a:solidFill>
                  <a:schemeClr val="bg1"/>
                </a:solidFill>
                <a:latin typeface="Kantumruy Pro"/>
                <a:ea typeface="Kantumruy Pro"/>
                <a:cs typeface="Kantumruy Pro"/>
              </a:rPr>
              <a:t> 77 (2), S. 143–146.</a:t>
            </a:r>
            <a:endParaRPr lang="de-DE" sz="800" kern="0" spc="22" dirty="0">
              <a:solidFill>
                <a:schemeClr val="bg1"/>
              </a:solidFill>
              <a:latin typeface="Kantumruy Pro"/>
              <a:cs typeface="Kantumruy Pro"/>
            </a:endParaRPr>
          </a:p>
          <a:p>
            <a:pPr>
              <a:spcBef>
                <a:spcPts val="1200"/>
              </a:spcBef>
              <a:defRPr/>
            </a:pPr>
            <a:r>
              <a:rPr lang="de-DE" sz="800" kern="0" spc="22" dirty="0">
                <a:solidFill>
                  <a:schemeClr val="bg1"/>
                </a:solidFill>
                <a:latin typeface="Kantumruy Pro"/>
                <a:ea typeface="Kantumruy Pro"/>
                <a:cs typeface="Kantumruy Pro"/>
              </a:rPr>
              <a:t>.</a:t>
            </a:r>
            <a:endParaRPr lang="de-DE" sz="800" kern="0" spc="22" dirty="0">
              <a:solidFill>
                <a:schemeClr val="bg1"/>
              </a:solidFill>
              <a:latin typeface="Kantumruy Pro"/>
              <a:cs typeface="Kantumruy Pro"/>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98199"/>
            <a:ext cx="1877437" cy="646331"/>
          </a:xfrm>
          <a:prstGeom prst="rect">
            <a:avLst/>
          </a:prstGeom>
          <a:noFill/>
        </p:spPr>
        <p:txBody>
          <a:bodyPr wrap="none" rtlCol="0">
            <a:spAutoFit/>
          </a:bodyPr>
          <a:lstStyle/>
          <a:p>
            <a:r>
              <a:rPr lang="de-DE" sz="3600" dirty="0">
                <a:solidFill>
                  <a:schemeClr val="bg2"/>
                </a:solidFill>
              </a:rPr>
              <a:t>Literatur</a:t>
            </a:r>
            <a:endParaRPr lang="de-DE" sz="2400" dirty="0">
              <a:solidFill>
                <a:schemeClr val="bg2"/>
              </a:solidFill>
            </a:endParaRPr>
          </a:p>
        </p:txBody>
      </p:sp>
    </p:spTree>
    <p:extLst>
      <p:ext uri="{BB962C8B-B14F-4D97-AF65-F5344CB8AC3E}">
        <p14:creationId xmlns:p14="http://schemas.microsoft.com/office/powerpoint/2010/main" val="1696204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bwMode="auto">
          <a:xfrm>
            <a:off x="1329178" y="1945195"/>
            <a:ext cx="7895208" cy="3170098"/>
          </a:xfrm>
          <a:prstGeom prst="rect">
            <a:avLst/>
          </a:prstGeom>
          <a:noFill/>
        </p:spPr>
        <p:txBody>
          <a:bodyPr wrap="square" rtlCol="0">
            <a:spAutoFit/>
          </a:bodyPr>
          <a:lstStyle/>
          <a:p>
            <a:pPr marL="285750" indent="-285750">
              <a:spcBef>
                <a:spcPts val="800"/>
              </a:spcBef>
              <a:buClr>
                <a:srgbClr val="000000"/>
              </a:buClr>
              <a:buFont typeface="Arial"/>
              <a:buChar char="•"/>
              <a:defRPr/>
            </a:pPr>
            <a:r>
              <a:rPr lang="de-DE" sz="2000" kern="0" dirty="0">
                <a:solidFill>
                  <a:srgbClr val="000000"/>
                </a:solidFill>
                <a:latin typeface="Kantumruy Pro (Textkörper)"/>
                <a:cs typeface="Arial"/>
              </a:rPr>
              <a:t>Was ist (generative) KI?  </a:t>
            </a:r>
            <a:endParaRPr sz="2000" kern="0" dirty="0">
              <a:solidFill>
                <a:srgbClr val="000000"/>
              </a:solidFill>
              <a:latin typeface="Kantumruy Pro (Textkörper)"/>
              <a:cs typeface="Arial"/>
            </a:endParaRPr>
          </a:p>
          <a:p>
            <a:pPr marL="285750" indent="-285750">
              <a:spcBef>
                <a:spcPts val="800"/>
              </a:spcBef>
              <a:buClr>
                <a:srgbClr val="000000"/>
              </a:buClr>
              <a:buFont typeface="Arial"/>
              <a:buChar char="•"/>
              <a:defRPr/>
            </a:pPr>
            <a:r>
              <a:rPr lang="de-DE" sz="2000" kern="0" dirty="0" err="1">
                <a:solidFill>
                  <a:srgbClr val="000000"/>
                </a:solidFill>
                <a:latin typeface="Kantumruy Pro (Textkörper)"/>
                <a:cs typeface="Arial"/>
              </a:rPr>
              <a:t>fobizz</a:t>
            </a:r>
            <a:r>
              <a:rPr lang="de-DE" sz="2000" kern="0" dirty="0">
                <a:solidFill>
                  <a:srgbClr val="000000"/>
                </a:solidFill>
                <a:latin typeface="Kantumruy Pro (Textkörper)"/>
                <a:cs typeface="Arial"/>
              </a:rPr>
              <a:t>-KI-Assistenz </a:t>
            </a:r>
            <a:endParaRPr sz="1400" kern="0" dirty="0">
              <a:solidFill>
                <a:srgbClr val="000000"/>
              </a:solidFill>
              <a:latin typeface="Arial"/>
              <a:cs typeface="Arial"/>
            </a:endParaRPr>
          </a:p>
          <a:p>
            <a:pPr marL="285750" indent="-285750">
              <a:spcBef>
                <a:spcPts val="800"/>
              </a:spcBef>
              <a:buClr>
                <a:srgbClr val="000000"/>
              </a:buClr>
              <a:buFont typeface="Arial"/>
              <a:buChar char="•"/>
              <a:defRPr/>
            </a:pPr>
            <a:r>
              <a:rPr lang="de-DE" sz="2000" b="1" kern="0" dirty="0">
                <a:solidFill>
                  <a:srgbClr val="000000"/>
                </a:solidFill>
                <a:latin typeface="Kantumruy Pro (Textkörper)"/>
                <a:cs typeface="Arial"/>
              </a:rPr>
              <a:t>Arbeitsphase 1: Mathematiklernen mit KI – Schüler*innenperspektive</a:t>
            </a:r>
            <a:endParaRPr sz="1400" kern="0" dirty="0">
              <a:solidFill>
                <a:srgbClr val="000000"/>
              </a:solidFill>
              <a:latin typeface="Arial"/>
              <a:cs typeface="Arial"/>
            </a:endParaRPr>
          </a:p>
          <a:p>
            <a:pPr marL="285750" indent="-285750">
              <a:spcBef>
                <a:spcPts val="800"/>
              </a:spcBef>
              <a:buClr>
                <a:srgbClr val="000000"/>
              </a:buClr>
              <a:buFont typeface="Arial"/>
              <a:buChar char="•"/>
              <a:defRPr/>
            </a:pPr>
            <a:r>
              <a:rPr lang="de-DE" sz="2000" kern="0" dirty="0">
                <a:solidFill>
                  <a:srgbClr val="000000"/>
                </a:solidFill>
                <a:latin typeface="Kantumruy Pro (Textkörper)"/>
                <a:cs typeface="Arial"/>
              </a:rPr>
              <a:t>Rechtliche Grundlagen</a:t>
            </a:r>
            <a:endParaRPr lang="de-DE" sz="2000" kern="0" dirty="0">
              <a:solidFill>
                <a:srgbClr val="000000"/>
              </a:solidFill>
              <a:latin typeface="Kantumruy Pro (Textkörper)"/>
              <a:cs typeface="Times New Roman"/>
            </a:endParaRPr>
          </a:p>
          <a:p>
            <a:pPr marL="285750" indent="-285750">
              <a:spcBef>
                <a:spcPts val="800"/>
              </a:spcBef>
              <a:buClr>
                <a:srgbClr val="000000"/>
              </a:buClr>
              <a:buFont typeface="Arial"/>
              <a:buChar char="•"/>
              <a:defRPr/>
            </a:pPr>
            <a:r>
              <a:rPr lang="de-DE" sz="2000" kern="0" dirty="0">
                <a:solidFill>
                  <a:srgbClr val="000000"/>
                </a:solidFill>
                <a:latin typeface="Kantumruy Pro (Textkörper)"/>
                <a:cs typeface="Arial"/>
              </a:rPr>
              <a:t>Mathematikdidaktische Forschungsperspektiven</a:t>
            </a:r>
          </a:p>
          <a:p>
            <a:pPr marL="285750" indent="-285750">
              <a:spcBef>
                <a:spcPts val="800"/>
              </a:spcBef>
              <a:buClr>
                <a:srgbClr val="000000"/>
              </a:buClr>
              <a:buFont typeface="Arial"/>
              <a:buChar char="•"/>
              <a:defRPr/>
            </a:pPr>
            <a:r>
              <a:rPr lang="de-DE" sz="2000" b="1" kern="0" dirty="0">
                <a:solidFill>
                  <a:srgbClr val="000000"/>
                </a:solidFill>
                <a:latin typeface="Kantumruy Pro (Textkörper)"/>
                <a:cs typeface="Arial"/>
              </a:rPr>
              <a:t>Arbeitsphase 2: Mathematikdidaktisch handeln mit KI –Lehrkräfteperspektive</a:t>
            </a:r>
            <a:endParaRPr sz="1400" kern="0" dirty="0">
              <a:solidFill>
                <a:srgbClr val="000000"/>
              </a:solidFill>
              <a:latin typeface="Arial"/>
              <a:cs typeface="Arial"/>
            </a:endParaRPr>
          </a:p>
          <a:p>
            <a:pPr marL="285750" indent="-285750">
              <a:spcBef>
                <a:spcPts val="800"/>
              </a:spcBef>
              <a:buClr>
                <a:srgbClr val="000000"/>
              </a:buClr>
              <a:buFont typeface="Arial"/>
              <a:buChar char="•"/>
              <a:defRPr/>
            </a:pPr>
            <a:r>
              <a:rPr lang="de-DE" sz="2000" kern="0" dirty="0">
                <a:solidFill>
                  <a:srgbClr val="000000"/>
                </a:solidFill>
                <a:latin typeface="Kantumruy Pro (Textkörper)"/>
                <a:cs typeface="Arial"/>
              </a:rPr>
              <a:t>Diskussion und Fragen</a:t>
            </a:r>
            <a:endParaRPr sz="1400" kern="0" dirty="0">
              <a:solidFill>
                <a:srgbClr val="000000"/>
              </a:solidFill>
              <a:latin typeface="Arial"/>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1774845" cy="646331"/>
          </a:xfrm>
          <a:prstGeom prst="rect">
            <a:avLst/>
          </a:prstGeom>
          <a:noFill/>
        </p:spPr>
        <p:txBody>
          <a:bodyPr wrap="none" rtlCol="0">
            <a:spAutoFit/>
          </a:bodyPr>
          <a:lstStyle/>
          <a:p>
            <a:r>
              <a:rPr lang="de-DE" sz="3600" dirty="0">
                <a:solidFill>
                  <a:schemeClr val="bg2"/>
                </a:solidFill>
              </a:rPr>
              <a:t>Agenda</a:t>
            </a:r>
          </a:p>
        </p:txBody>
      </p:sp>
    </p:spTree>
    <p:extLst>
      <p:ext uri="{BB962C8B-B14F-4D97-AF65-F5344CB8AC3E}">
        <p14:creationId xmlns:p14="http://schemas.microsoft.com/office/powerpoint/2010/main" val="35956980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Textplatzhalter 2"/>
          <p:cNvSpPr txBox="1">
            <a:spLocks/>
          </p:cNvSpPr>
          <p:nvPr/>
        </p:nvSpPr>
        <p:spPr bwMode="auto">
          <a:xfrm>
            <a:off x="1329178" y="1945195"/>
            <a:ext cx="7561659" cy="3456210"/>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350" spc="23">
                <a:solidFill>
                  <a:schemeClr val="tx1"/>
                </a:solidFill>
                <a:latin typeface="+mn-lt"/>
                <a:ea typeface="+mn-ea"/>
                <a:cs typeface="+mn-cs"/>
              </a:defRPr>
            </a:lvl1pPr>
            <a:lvl2pPr marL="271463" indent="-271463" algn="l" defTabSz="685800">
              <a:lnSpc>
                <a:spcPct val="113999"/>
              </a:lnSpc>
              <a:spcBef>
                <a:spcPts val="1575"/>
              </a:spcBef>
              <a:buFont typeface="Kantumruy Pro"/>
              <a:buChar char="—"/>
              <a:defRPr sz="135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2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0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0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Schall, Katrin; Kuntze, Sebastian (2024): Modellierungsannahmen und Modellierung von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ChatGPT</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beurteilen - welche Mehrwerte könnte das für den Mathematikunterricht bringen? In: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MNUjournal</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77 (2), S. 137–143.</a:t>
            </a:r>
            <a:endParaRPr kumimoji="0" lang="de-DE" sz="800" b="0" i="0" u="none" strike="noStrike" kern="0" cap="none" spc="22" normalizeH="0" baseline="0" noProof="0" dirty="0">
              <a:ln>
                <a:noFill/>
              </a:ln>
              <a:solidFill>
                <a:sysClr val="windowText" lastClr="000000"/>
              </a:solidFill>
              <a:effectLst/>
              <a:uLnTx/>
              <a:uFillTx/>
              <a:latin typeface="Kantumruy Pro"/>
              <a:cs typeface="Kantumruy Pro"/>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Schönbrodt</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Sarah; Rantzau, Lisa (2024): Und, was schaust du so? Wie Streamingdienste unsere Präferenzen vorhersagen (244), S. 30–36. </a:t>
            </a:r>
            <a:endParaRPr kumimoji="0" lang="de-DE" sz="800" b="0" i="0" u="none" strike="noStrike" kern="0" cap="none" spc="22" normalizeH="0" baseline="0" noProof="0" dirty="0">
              <a:ln>
                <a:noFill/>
              </a:ln>
              <a:solidFill>
                <a:sysClr val="windowText" lastClr="000000"/>
              </a:solidFill>
              <a:effectLst/>
              <a:uLnTx/>
              <a:uFillTx/>
              <a:latin typeface="Times New Roman"/>
              <a:cs typeface="Times New Roman"/>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Schorcht</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Sebastian; Baumanns, Lukas (2024): Alles Falsch? Reflektiertes Problemlösen mit KI-Unterstützung im Mathematikunterricht. In: Alexander König und Julia Mosbach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Hg</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KI-Tools. Das Lehrerleben erleichtern.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Velber</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Friedrich, S. 32–34.</a:t>
            </a:r>
            <a:endParaRPr kumimoji="0" lang="de-DE" sz="800" b="0" i="0" u="none" strike="noStrike" kern="0" cap="none" spc="22" normalizeH="0" baseline="0" noProof="0" dirty="0">
              <a:ln>
                <a:noFill/>
              </a:ln>
              <a:solidFill>
                <a:sysClr val="windowText" lastClr="000000"/>
              </a:solidFill>
              <a:effectLst/>
              <a:uLnTx/>
              <a:uFillTx/>
              <a:latin typeface="Kantumruy Pro"/>
              <a:cs typeface="Kantumruy Pro"/>
            </a:endParaRP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Sjuts</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Johann (2024): Sinn oder Unsinn?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ChatGPT</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beim Lösen von Aufgaben und Problemen im Mathematikunterricht. MNU Journal 77(02). 128-136</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Spannagel, Christian (2023): Hat </a:t>
            </a: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ChatGPT</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eine Zukunft in der Mathematik? https://www.degruyter.com/document/doi/10.1515/dmvm-2023-0055/pdf</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2" normalizeH="0" baseline="0" noProof="0" dirty="0" err="1">
                <a:ln>
                  <a:noFill/>
                </a:ln>
                <a:solidFill>
                  <a:sysClr val="windowText" lastClr="000000"/>
                </a:solidFill>
                <a:effectLst/>
                <a:uLnTx/>
                <a:uFillTx/>
                <a:latin typeface="Kantumruy Pro"/>
                <a:ea typeface="Kantumruy Pro"/>
                <a:cs typeface="Kantumruy Pro"/>
              </a:rPr>
              <a:t>Table.Media</a:t>
            </a:r>
            <a:r>
              <a:rPr kumimoji="0" lang="de-DE" sz="800" b="0" i="0" u="none" strike="noStrike" kern="0" cap="none" spc="22" normalizeH="0" baseline="0" noProof="0" dirty="0">
                <a:ln>
                  <a:noFill/>
                </a:ln>
                <a:solidFill>
                  <a:sysClr val="windowText" lastClr="000000"/>
                </a:solidFill>
                <a:effectLst/>
                <a:uLnTx/>
                <a:uFillTx/>
                <a:latin typeface="Kantumruy Pro"/>
                <a:ea typeface="Kantumruy Pro"/>
                <a:cs typeface="Kantumruy Pro"/>
              </a:rPr>
              <a:t> (2024): Datenschützer: Eltern müssen KI in der Schule nicht zustimmen. https://table.media/bildung/news/datenschuetzer-eltern-muessen-ki-in-der-schule-nicht-zustimmen/https://www.bmj.de/SharedDocs/Downloads/DE/Themen/Nav_Themen/240305_FAQ_KI_Urheberrecht.pdf?__blob=publicationFile&amp;v=2http://data.europa.eu/eli/reg/2024/1689/ojhttps://www.schulministerium.nrw/23022023-handlungsleitfaden-zum-umgang-mit-textgenerierenden-ki-anwendungen (Abgerufen am 28.11.2024).</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dirty="0">
                <a:ln>
                  <a:noFill/>
                </a:ln>
                <a:solidFill>
                  <a:sysClr val="windowText" lastClr="000000"/>
                </a:solidFill>
                <a:effectLst/>
                <a:uLnTx/>
                <a:uFillTx/>
                <a:latin typeface="Kantumruy Pro"/>
                <a:cs typeface="Arial"/>
              </a:rPr>
              <a:t>Urheberrechtsgesetz vom 9. September 1965 (BGBl. I S. 1273), das zuletzt durch Artikel 28 des Gesetzes vom 23. Oktober 2024 (BGBl. 2024 I Nr. 323) geändert worden ist.</a:t>
            </a:r>
          </a:p>
          <a:p>
            <a:pPr marL="0" marR="0" lvl="0" indent="0" algn="l" defTabSz="685800" eaLnBrk="1" fontAlgn="auto" latinLnBrk="0" hangingPunct="1">
              <a:lnSpc>
                <a:spcPct val="113999"/>
              </a:lnSpc>
              <a:spcBef>
                <a:spcPts val="1200"/>
              </a:spcBef>
              <a:spcAft>
                <a:spcPts val="0"/>
              </a:spcAft>
              <a:buClrTx/>
              <a:buSzTx/>
              <a:buFont typeface="Arial"/>
              <a:buNone/>
              <a:tabLst/>
              <a:defRPr/>
            </a:pPr>
            <a:r>
              <a:rPr kumimoji="0" lang="de-DE" sz="800" b="0" i="0" u="none" strike="noStrike" kern="0" cap="none" spc="23" normalizeH="0" baseline="0" noProof="0" dirty="0">
                <a:ln>
                  <a:noFill/>
                </a:ln>
                <a:solidFill>
                  <a:sysClr val="windowText" lastClr="000000"/>
                </a:solidFill>
                <a:effectLst/>
                <a:uLnTx/>
                <a:uFillTx/>
                <a:latin typeface="Kantumruy Pro"/>
                <a:cs typeface="Arial"/>
              </a:rPr>
              <a:t>Verordnung (EU) 2024/1689 des Europäischen Parlaments und des Rates vom 13. Juni 2024 zur Festlegung harmonisierter Vorschriften für künstliche Intelligenz, </a:t>
            </a:r>
            <a:r>
              <a:rPr kumimoji="0" lang="de-DE" sz="800" b="0" i="0" u="none" strike="noStrike" kern="0" cap="none" spc="23" normalizeH="0" baseline="0" noProof="0" dirty="0" err="1">
                <a:ln>
                  <a:noFill/>
                </a:ln>
                <a:solidFill>
                  <a:sysClr val="windowText" lastClr="000000"/>
                </a:solidFill>
                <a:effectLst/>
                <a:uLnTx/>
                <a:uFillTx/>
                <a:latin typeface="Kantumruy Pro"/>
                <a:cs typeface="Arial"/>
              </a:rPr>
              <a:t>ABl.</a:t>
            </a:r>
            <a:r>
              <a:rPr kumimoji="0" lang="de-DE" sz="800" b="0" i="0" u="none" strike="noStrike" kern="0" cap="none" spc="23" normalizeH="0" baseline="0" noProof="0" dirty="0">
                <a:ln>
                  <a:noFill/>
                </a:ln>
                <a:solidFill>
                  <a:sysClr val="windowText" lastClr="000000"/>
                </a:solidFill>
                <a:effectLst/>
                <a:uLnTx/>
                <a:uFillTx/>
                <a:latin typeface="Kantumruy Pro"/>
                <a:cs typeface="Arial"/>
              </a:rPr>
              <a:t> L 2024/1689, 12. Juli 2024.</a:t>
            </a: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1877437" cy="646331"/>
          </a:xfrm>
          <a:prstGeom prst="rect">
            <a:avLst/>
          </a:prstGeom>
          <a:noFill/>
        </p:spPr>
        <p:txBody>
          <a:bodyPr wrap="none" rtlCol="0">
            <a:spAutoFit/>
          </a:bodyPr>
          <a:lstStyle/>
          <a:p>
            <a:r>
              <a:rPr lang="de-DE" sz="3600" dirty="0">
                <a:solidFill>
                  <a:schemeClr val="bg2"/>
                </a:solidFill>
              </a:rPr>
              <a:t>Literatur</a:t>
            </a:r>
            <a:endParaRPr lang="de-DE" sz="2400" dirty="0">
              <a:solidFill>
                <a:schemeClr val="bg2"/>
              </a:solidFill>
            </a:endParaRPr>
          </a:p>
        </p:txBody>
      </p:sp>
    </p:spTree>
    <p:extLst>
      <p:ext uri="{BB962C8B-B14F-4D97-AF65-F5344CB8AC3E}">
        <p14:creationId xmlns:p14="http://schemas.microsoft.com/office/powerpoint/2010/main" val="7761423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F81257E-7135-CF11-6ED5-21A81FBD5FF5}"/>
              </a:ext>
            </a:extLst>
          </p:cNvPr>
          <p:cNvSpPr>
            <a:spLocks noGrp="1"/>
          </p:cNvSpPr>
          <p:nvPr>
            <p:ph idx="1"/>
          </p:nvPr>
        </p:nvSpPr>
        <p:spPr>
          <a:xfrm>
            <a:off x="1329178" y="1945194"/>
            <a:ext cx="9530910" cy="3499642"/>
          </a:xfrm>
        </p:spPr>
        <p:txBody>
          <a:bodyPr/>
          <a:lstStyle/>
          <a:p>
            <a:pPr lvl="1"/>
            <a:r>
              <a:rPr lang="de-DE" dirty="0">
                <a:solidFill>
                  <a:srgbClr val="000000"/>
                </a:solidFill>
              </a:rPr>
              <a:t>Erschienen im</a:t>
            </a:r>
          </a:p>
          <a:p>
            <a:pPr lvl="0"/>
            <a:r>
              <a:rPr lang="de-DE" dirty="0">
                <a:solidFill>
                  <a:srgbClr val="000000"/>
                </a:solidFill>
              </a:rPr>
              <a:t>Kompetenzverbund </a:t>
            </a:r>
            <a:r>
              <a:rPr lang="de-DE" dirty="0" err="1">
                <a:solidFill>
                  <a:srgbClr val="000000"/>
                </a:solidFill>
              </a:rPr>
              <a:t>lernen:digital</a:t>
            </a:r>
            <a:endParaRPr lang="de-DE" dirty="0">
              <a:solidFill>
                <a:srgbClr val="000000"/>
              </a:solidFill>
            </a:endParaRPr>
          </a:p>
          <a:p>
            <a:pPr lvl="0"/>
            <a:r>
              <a:rPr lang="de-DE" dirty="0">
                <a:solidFill>
                  <a:srgbClr val="000000"/>
                </a:solidFill>
              </a:rPr>
              <a:t>Marlene-Dietrich-Allee 16,</a:t>
            </a:r>
            <a:br>
              <a:rPr lang="de-DE" dirty="0">
                <a:solidFill>
                  <a:srgbClr val="000000"/>
                </a:solidFill>
              </a:rPr>
            </a:br>
            <a:r>
              <a:rPr lang="de-DE" dirty="0">
                <a:solidFill>
                  <a:srgbClr val="000000"/>
                </a:solidFill>
              </a:rPr>
              <a:t>14482 Potsdam</a:t>
            </a:r>
          </a:p>
          <a:p>
            <a:pPr lvl="0"/>
            <a:r>
              <a:rPr lang="de-DE" dirty="0">
                <a:solidFill>
                  <a:srgbClr val="000000"/>
                </a:solidFill>
              </a:rPr>
              <a:t>Tel: 0331-977-256362</a:t>
            </a:r>
          </a:p>
          <a:p>
            <a:pPr lvl="0"/>
            <a:r>
              <a:rPr lang="de-DE" dirty="0">
                <a:solidFill>
                  <a:srgbClr val="000000"/>
                </a:solidFill>
              </a:rPr>
              <a:t>E-Mail: </a:t>
            </a:r>
            <a:r>
              <a:rPr lang="de-DE" dirty="0" err="1">
                <a:solidFill>
                  <a:srgbClr val="000000"/>
                </a:solidFill>
              </a:rPr>
              <a:t>geschaeftsstelle@lernen.digital</a:t>
            </a:r>
            <a:endParaRPr lang="de-DE" dirty="0">
              <a:solidFill>
                <a:srgbClr val="000000"/>
              </a:solidFill>
            </a:endParaRPr>
          </a:p>
          <a:p>
            <a:pPr lvl="0"/>
            <a:endParaRPr lang="de-DE" dirty="0">
              <a:solidFill>
                <a:srgbClr val="000000"/>
              </a:solidFill>
            </a:endParaRPr>
          </a:p>
          <a:p>
            <a:pPr lvl="1"/>
            <a:r>
              <a:rPr lang="de-DE" dirty="0">
                <a:solidFill>
                  <a:srgbClr val="000000"/>
                </a:solidFill>
              </a:rPr>
              <a:t>Projektverbund</a:t>
            </a:r>
          </a:p>
          <a:p>
            <a:pPr lvl="0"/>
            <a:r>
              <a:rPr lang="de-DE" dirty="0">
                <a:solidFill>
                  <a:srgbClr val="000000"/>
                </a:solidFill>
              </a:rPr>
              <a:t>D4MINT</a:t>
            </a:r>
            <a:br>
              <a:rPr lang="de-DE" dirty="0">
                <a:solidFill>
                  <a:srgbClr val="000000"/>
                </a:solidFill>
              </a:rPr>
            </a:br>
            <a:endParaRPr lang="de-DE" dirty="0">
              <a:solidFill>
                <a:srgbClr val="000000"/>
              </a:solidFill>
            </a:endParaRPr>
          </a:p>
          <a:p>
            <a:pPr lvl="1"/>
            <a:r>
              <a:rPr lang="de-DE" dirty="0">
                <a:solidFill>
                  <a:srgbClr val="000000"/>
                </a:solidFill>
              </a:rPr>
              <a:t>Datum der Erstveröffentlichung</a:t>
            </a:r>
          </a:p>
          <a:p>
            <a:pPr lvl="0"/>
            <a:r>
              <a:rPr lang="de-DE" dirty="0">
                <a:solidFill>
                  <a:srgbClr val="000000"/>
                </a:solidFill>
              </a:rPr>
              <a:t>30.09.2025</a:t>
            </a:r>
          </a:p>
          <a:p>
            <a:pPr lvl="0"/>
            <a:endParaRPr lang="de-DE" dirty="0">
              <a:solidFill>
                <a:srgbClr val="000000"/>
              </a:solidFill>
            </a:endParaRPr>
          </a:p>
          <a:p>
            <a:pPr lvl="0"/>
            <a:endParaRPr lang="de-DE" dirty="0">
              <a:solidFill>
                <a:srgbClr val="000000"/>
              </a:solidFill>
            </a:endParaRPr>
          </a:p>
          <a:p>
            <a:pPr lvl="0"/>
            <a:endParaRPr lang="de-DE" dirty="0">
              <a:solidFill>
                <a:srgbClr val="000000"/>
              </a:solidFill>
            </a:endParaRPr>
          </a:p>
          <a:p>
            <a:pPr lvl="1"/>
            <a:r>
              <a:rPr lang="de-DE" dirty="0" err="1">
                <a:solidFill>
                  <a:srgbClr val="000000"/>
                </a:solidFill>
              </a:rPr>
              <a:t>Autor:innen</a:t>
            </a:r>
            <a:endParaRPr lang="de-DE" dirty="0">
              <a:solidFill>
                <a:srgbClr val="000000"/>
              </a:solidFill>
            </a:endParaRPr>
          </a:p>
          <a:p>
            <a:pPr lvl="0"/>
            <a:r>
              <a:rPr lang="de-DE" dirty="0">
                <a:solidFill>
                  <a:srgbClr val="000000"/>
                </a:solidFill>
              </a:rPr>
              <a:t>Helf, Philip; Wichmann, Birthe</a:t>
            </a:r>
            <a:br>
              <a:rPr lang="de-DE" dirty="0">
                <a:solidFill>
                  <a:srgbClr val="000000"/>
                </a:solidFill>
              </a:rPr>
            </a:br>
            <a:br>
              <a:rPr lang="de-DE" dirty="0">
                <a:solidFill>
                  <a:srgbClr val="000000"/>
                </a:solidFill>
              </a:rPr>
            </a:br>
            <a:r>
              <a:rPr lang="de-DE" dirty="0">
                <a:solidFill>
                  <a:srgbClr val="000000"/>
                </a:solidFill>
                <a:latin typeface="Kantumruy Pro SemiBold" pitchFamily="2" charset="0"/>
                <a:cs typeface="Kantumruy Pro SemiBold" pitchFamily="2" charset="0"/>
              </a:rPr>
              <a:t>Zitierhinweis</a:t>
            </a:r>
          </a:p>
          <a:p>
            <a:pPr lvl="0"/>
            <a:r>
              <a:rPr lang="de-DE" dirty="0" err="1">
                <a:solidFill>
                  <a:srgbClr val="000000"/>
                </a:solidFill>
              </a:rPr>
              <a:t>Helf</a:t>
            </a:r>
            <a:r>
              <a:rPr lang="de-DE" dirty="0">
                <a:solidFill>
                  <a:srgbClr val="000000"/>
                </a:solidFill>
              </a:rPr>
              <a:t>, P. &amp; Wichmann, B. (2025). Innovationspotential und Herausforderungen generativer KI Mathematikunterricht Kompetenzverbund </a:t>
            </a:r>
            <a:r>
              <a:rPr lang="de-DE" dirty="0" err="1">
                <a:solidFill>
                  <a:srgbClr val="000000"/>
                </a:solidFill>
              </a:rPr>
              <a:t>lernen:digital</a:t>
            </a:r>
            <a:r>
              <a:rPr lang="de-DE" dirty="0">
                <a:solidFill>
                  <a:srgbClr val="000000"/>
                </a:solidFill>
              </a:rPr>
              <a:t>. </a:t>
            </a:r>
            <a:r>
              <a:rPr lang="de-DE" u="sng" dirty="0">
                <a:solidFill>
                  <a:srgbClr val="000000"/>
                </a:solidFill>
                <a:hlinkClick r:id="rId2"/>
              </a:rPr>
              <a:t>https://d4mint.de</a:t>
            </a:r>
            <a:endParaRPr lang="de-DE" dirty="0">
              <a:solidFill>
                <a:srgbClr val="000000"/>
              </a:solidFill>
            </a:endParaRPr>
          </a:p>
        </p:txBody>
      </p:sp>
    </p:spTree>
    <p:extLst>
      <p:ext uri="{BB962C8B-B14F-4D97-AF65-F5344CB8AC3E}">
        <p14:creationId xmlns:p14="http://schemas.microsoft.com/office/powerpoint/2010/main" val="3514434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030E687-6F18-04E5-E6D1-BF65A39E6D67}"/>
              </a:ext>
            </a:extLst>
          </p:cNvPr>
          <p:cNvSpPr>
            <a:spLocks noGrp="1"/>
          </p:cNvSpPr>
          <p:nvPr>
            <p:ph type="body" sz="quarter" idx="13"/>
          </p:nvPr>
        </p:nvSpPr>
        <p:spPr/>
        <p:txBody>
          <a:bodyPr/>
          <a:lstStyle/>
          <a:p>
            <a:r>
              <a:rPr lang="de-DE" dirty="0"/>
              <a:t>Die vorliegende Veröffentlichung ist im Rahmen des Projektverbunds D4MINT für das Kompetenzzentrum MINT im Kompetenzverbund </a:t>
            </a:r>
            <a:r>
              <a:rPr lang="de-DE" dirty="0" err="1"/>
              <a:t>lernen:digital</a:t>
            </a:r>
            <a:r>
              <a:rPr lang="de-DE" dirty="0"/>
              <a:t> entstanden. </a:t>
            </a:r>
          </a:p>
          <a:p>
            <a:endParaRPr lang="de-DE" dirty="0"/>
          </a:p>
          <a:p>
            <a:r>
              <a:rPr lang="de-DE" dirty="0"/>
              <a:t>Finanziert durch die Europäische Union – </a:t>
            </a:r>
            <a:r>
              <a:rPr lang="de-DE" dirty="0" err="1"/>
              <a:t>NextGenerationEU</a:t>
            </a:r>
            <a:r>
              <a:rPr lang="de-DE" dirty="0"/>
              <a:t> und gefördert durch das Bundesministerium </a:t>
            </a:r>
            <a:r>
              <a:rPr lang="de-DE" dirty="0" err="1"/>
              <a:t>für</a:t>
            </a:r>
            <a:r>
              <a:rPr lang="de-DE" dirty="0"/>
              <a:t> Bildung und Forschung. Die geäußerten Ansichten und Meinungen sind ausschließlich die des Autors/der Autorin und spiegeln nicht unbedingt die Ansichten der Europäischen Union, Europäischen Kommission oder des Bundesministeriums </a:t>
            </a:r>
            <a:r>
              <a:rPr lang="de-DE" dirty="0" err="1"/>
              <a:t>für</a:t>
            </a:r>
            <a:r>
              <a:rPr lang="de-DE" dirty="0"/>
              <a:t> Bildung und Forschung wider. Weder Europäische Union, Europäische Kommission noch das Bundesministerium </a:t>
            </a:r>
            <a:r>
              <a:rPr lang="de-DE" dirty="0" err="1"/>
              <a:t>für</a:t>
            </a:r>
            <a:r>
              <a:rPr lang="de-DE" dirty="0"/>
              <a:t> Bildung und Forschung können </a:t>
            </a:r>
            <a:r>
              <a:rPr lang="de-DE" dirty="0" err="1"/>
              <a:t>für</a:t>
            </a:r>
            <a:r>
              <a:rPr lang="de-DE" dirty="0"/>
              <a:t> sie verantwortlich gemacht werden.</a:t>
            </a:r>
          </a:p>
        </p:txBody>
      </p:sp>
      <p:sp>
        <p:nvSpPr>
          <p:cNvPr id="4" name="Textplatzhalter 3">
            <a:extLst>
              <a:ext uri="{FF2B5EF4-FFF2-40B4-BE49-F238E27FC236}">
                <a16:creationId xmlns:a16="http://schemas.microsoft.com/office/drawing/2014/main" id="{26085A44-CFE6-C202-5875-FB29D701A602}"/>
              </a:ext>
            </a:extLst>
          </p:cNvPr>
          <p:cNvSpPr>
            <a:spLocks noGrp="1"/>
          </p:cNvSpPr>
          <p:nvPr>
            <p:ph type="body" sz="quarter" idx="14"/>
          </p:nvPr>
        </p:nvSpPr>
        <p:spPr/>
        <p:txBody>
          <a:bodyPr/>
          <a:lstStyle/>
          <a:p>
            <a:r>
              <a:rPr lang="de-DE" b="0" i="0" u="none" strike="noStrike" dirty="0">
                <a:solidFill>
                  <a:srgbClr val="202334"/>
                </a:solidFill>
                <a:effectLst/>
                <a:latin typeface="Kantumruy Pro" pitchFamily="2" charset="0"/>
              </a:rPr>
              <a:t>Dieses Produkt ist unter </a:t>
            </a:r>
            <a:r>
              <a:rPr lang="de-DE" b="0" i="0" u="none" strike="noStrike" dirty="0">
                <a:effectLst/>
                <a:latin typeface="Kantumruy Pro" pitchFamily="2" charset="0"/>
              </a:rPr>
              <a:t>der Lizenz </a:t>
            </a:r>
            <a:r>
              <a:rPr lang="de-DE" b="0" i="0" u="sng" dirty="0">
                <a:effectLst/>
                <a:latin typeface="Kantumruy Pro" pitchFamily="2" charset="0"/>
                <a:hlinkClick r:id="rId3">
                  <a:extLst>
                    <a:ext uri="{A12FA001-AC4F-418D-AE19-62706E023703}">
                      <ahyp:hlinkClr xmlns:ahyp="http://schemas.microsoft.com/office/drawing/2018/hyperlinkcolor" val="tx"/>
                    </a:ext>
                  </a:extLst>
                </a:hlinkClick>
              </a:rPr>
              <a:t>CC BY SA 4.0</a:t>
            </a:r>
            <a:r>
              <a:rPr lang="de-DE" b="0" i="0" u="none" strike="noStrike" dirty="0">
                <a:effectLst/>
                <a:latin typeface="Kantumruy Pro" pitchFamily="2" charset="0"/>
              </a:rPr>
              <a:t> veröffentlicht</a:t>
            </a:r>
            <a:r>
              <a:rPr lang="de-DE" b="0" i="0" u="none" strike="noStrike" dirty="0">
                <a:solidFill>
                  <a:srgbClr val="202334"/>
                </a:solidFill>
                <a:effectLst/>
                <a:latin typeface="Kantumruy Pro" pitchFamily="2" charset="0"/>
              </a:rPr>
              <a:t>. Von der Lizenz ausgenommen sind Logos, Zitate sowie anders gekennzeichnete Materialien und Abbildungen. Die </a:t>
            </a:r>
            <a:r>
              <a:rPr lang="de-DE" b="0" i="0" u="none" strike="noStrike" dirty="0" err="1">
                <a:solidFill>
                  <a:srgbClr val="202334"/>
                </a:solidFill>
                <a:effectLst/>
                <a:latin typeface="Kantumruy Pro" pitchFamily="2" charset="0"/>
              </a:rPr>
              <a:t>Urheber:innen</a:t>
            </a:r>
            <a:r>
              <a:rPr lang="de-DE" b="0" i="0" u="none" strike="noStrike" dirty="0">
                <a:solidFill>
                  <a:srgbClr val="202334"/>
                </a:solidFill>
                <a:effectLst/>
                <a:latin typeface="Kantumruy Pro" pitchFamily="2" charset="0"/>
              </a:rPr>
              <a:t> sollen bei der Weiterverwendung wie folgt angegeben werden: </a:t>
            </a:r>
            <a:r>
              <a:rPr lang="de-DE" dirty="0">
                <a:solidFill>
                  <a:srgbClr val="202334"/>
                </a:solidFill>
                <a:latin typeface="Kantumruy Pro" pitchFamily="2" charset="0"/>
              </a:rPr>
              <a:t>Helf, Philip; </a:t>
            </a:r>
            <a:r>
              <a:rPr lang="de-DE" dirty="0">
                <a:solidFill>
                  <a:srgbClr val="202334"/>
                </a:solidFill>
              </a:rPr>
              <a:t>Wichmann, Birthe</a:t>
            </a:r>
            <a:r>
              <a:rPr lang="de-DE" dirty="0"/>
              <a:t>;</a:t>
            </a:r>
            <a:r>
              <a:rPr lang="de-DE" dirty="0">
                <a:solidFill>
                  <a:srgbClr val="202334"/>
                </a:solidFill>
                <a:latin typeface="Kantumruy Pro" pitchFamily="2" charset="0"/>
              </a:rPr>
              <a:t> </a:t>
            </a:r>
            <a:r>
              <a:rPr lang="de-DE" b="0" i="0" u="none" strike="noStrike" dirty="0">
                <a:solidFill>
                  <a:srgbClr val="202334"/>
                </a:solidFill>
                <a:effectLst/>
                <a:latin typeface="Kantumruy Pro" pitchFamily="2" charset="0"/>
              </a:rPr>
              <a:t>Kompetenzverbund </a:t>
            </a:r>
            <a:r>
              <a:rPr lang="de-DE" b="0" i="0" u="none" strike="noStrike" dirty="0" err="1">
                <a:solidFill>
                  <a:srgbClr val="202334"/>
                </a:solidFill>
                <a:effectLst/>
                <a:latin typeface="Kantumruy Pro" pitchFamily="2" charset="0"/>
              </a:rPr>
              <a:t>lernen:digital</a:t>
            </a:r>
            <a:r>
              <a:rPr lang="de-DE" b="0" i="0" u="none" strike="noStrike" dirty="0">
                <a:solidFill>
                  <a:srgbClr val="202334"/>
                </a:solidFill>
                <a:effectLst/>
                <a:latin typeface="Kantumruy Pro" pitchFamily="2" charset="0"/>
              </a:rPr>
              <a:t>, entstanden im Projektverbund </a:t>
            </a:r>
            <a:r>
              <a:rPr lang="de-DE" dirty="0">
                <a:solidFill>
                  <a:srgbClr val="202334"/>
                </a:solidFill>
                <a:latin typeface="Kantumruy Pro" pitchFamily="2" charset="0"/>
              </a:rPr>
              <a:t>D4MINT</a:t>
            </a:r>
            <a:r>
              <a:rPr lang="de-DE" b="0" i="0" u="none" strike="noStrike" dirty="0">
                <a:solidFill>
                  <a:srgbClr val="202334"/>
                </a:solidFill>
                <a:effectLst/>
                <a:latin typeface="Kantumruy Pro" pitchFamily="2" charset="0"/>
              </a:rPr>
              <a:t>.</a:t>
            </a:r>
            <a:endParaRPr lang="de-DE" dirty="0"/>
          </a:p>
        </p:txBody>
      </p:sp>
    </p:spTree>
    <p:extLst>
      <p:ext uri="{BB962C8B-B14F-4D97-AF65-F5344CB8AC3E}">
        <p14:creationId xmlns:p14="http://schemas.microsoft.com/office/powerpoint/2010/main" val="621379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nhaltsplatzhalter 2"/>
          <p:cNvPicPr>
            <a:picLocks noGrp="1" noChangeAspect="1"/>
          </p:cNvPicPr>
          <p:nvPr>
            <p:ph idx="1"/>
          </p:nvPr>
        </p:nvPicPr>
        <p:blipFill>
          <a:blip r:embed="rId3"/>
          <a:stretch>
            <a:fillRect/>
          </a:stretch>
        </p:blipFill>
        <p:spPr>
          <a:xfrm>
            <a:off x="2382252" y="1661768"/>
            <a:ext cx="7555833" cy="5196232"/>
          </a:xfrm>
          <a:prstGeom prst="rect">
            <a:avLst/>
          </a:prstGeom>
        </p:spPr>
      </p:pic>
      <p:sp>
        <p:nvSpPr>
          <p:cNvPr id="4" name="Textfeld 3">
            <a:extLst>
              <a:ext uri="{FF2B5EF4-FFF2-40B4-BE49-F238E27FC236}">
                <a16:creationId xmlns:a16="http://schemas.microsoft.com/office/drawing/2014/main" id="{2A406E47-99EB-45AD-B39A-5063065E82B5}"/>
              </a:ext>
            </a:extLst>
          </p:cNvPr>
          <p:cNvSpPr txBox="1"/>
          <p:nvPr/>
        </p:nvSpPr>
        <p:spPr>
          <a:xfrm>
            <a:off x="1329179" y="374136"/>
            <a:ext cx="7694506" cy="830997"/>
          </a:xfrm>
          <a:prstGeom prst="rect">
            <a:avLst/>
          </a:prstGeom>
          <a:noFill/>
        </p:spPr>
        <p:txBody>
          <a:bodyPr wrap="square" rtlCol="0">
            <a:spAutoFit/>
          </a:bodyPr>
          <a:lstStyle/>
          <a:p>
            <a:r>
              <a:rPr lang="de-DE" sz="2400" dirty="0">
                <a:solidFill>
                  <a:schemeClr val="bg2"/>
                </a:solidFill>
              </a:rPr>
              <a:t>Einschätzung: Wobei kann textgenerative KI (hier </a:t>
            </a:r>
            <a:r>
              <a:rPr lang="de-DE" sz="2400" dirty="0" err="1">
                <a:solidFill>
                  <a:schemeClr val="bg2"/>
                </a:solidFill>
              </a:rPr>
              <a:t>ChatGPT</a:t>
            </a:r>
            <a:r>
              <a:rPr lang="de-DE" sz="2400" dirty="0">
                <a:solidFill>
                  <a:schemeClr val="bg2"/>
                </a:solidFill>
              </a:rPr>
              <a:t>) im Mathematikunterricht helfen?</a:t>
            </a:r>
          </a:p>
        </p:txBody>
      </p:sp>
    </p:spTree>
    <p:extLst>
      <p:ext uri="{BB962C8B-B14F-4D97-AF65-F5344CB8AC3E}">
        <p14:creationId xmlns:p14="http://schemas.microsoft.com/office/powerpoint/2010/main" val="465205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5698996" cy="646331"/>
          </a:xfrm>
          <a:prstGeom prst="rect">
            <a:avLst/>
          </a:prstGeom>
          <a:noFill/>
        </p:spPr>
        <p:txBody>
          <a:bodyPr wrap="none" rtlCol="0">
            <a:spAutoFit/>
          </a:bodyPr>
          <a:lstStyle/>
          <a:p>
            <a:r>
              <a:rPr lang="de-DE" sz="3600" dirty="0">
                <a:solidFill>
                  <a:schemeClr val="bg2"/>
                </a:solidFill>
              </a:rPr>
              <a:t>Didaktischer Doppeldecker</a:t>
            </a:r>
          </a:p>
        </p:txBody>
      </p:sp>
    </p:spTree>
    <p:extLst>
      <p:ext uri="{BB962C8B-B14F-4D97-AF65-F5344CB8AC3E}">
        <p14:creationId xmlns:p14="http://schemas.microsoft.com/office/powerpoint/2010/main" val="3944882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stretch/>
        </p:blipFill>
        <p:spPr bwMode="auto">
          <a:xfrm>
            <a:off x="1530628" y="4349370"/>
            <a:ext cx="1954530" cy="1954530"/>
          </a:xfrm>
          <a:prstGeom prst="rect">
            <a:avLst/>
          </a:prstGeom>
        </p:spPr>
      </p:pic>
      <p:sp>
        <p:nvSpPr>
          <p:cNvPr id="6" name="Textfeld 5"/>
          <p:cNvSpPr txBox="1"/>
          <p:nvPr/>
        </p:nvSpPr>
        <p:spPr bwMode="auto">
          <a:xfrm>
            <a:off x="7032065" y="5934670"/>
            <a:ext cx="3606800" cy="830997"/>
          </a:xfrm>
          <a:prstGeom prst="rect">
            <a:avLst/>
          </a:prstGeom>
          <a:noFill/>
        </p:spPr>
        <p:txBody>
          <a:bodyPr wrap="square" rtlCol="0">
            <a:spAutoFit/>
          </a:bodyPr>
          <a:lstStyle/>
          <a:p>
            <a:pPr>
              <a:buClr>
                <a:srgbClr val="000000"/>
              </a:buClr>
              <a:buFont typeface="Arial"/>
              <a:buNone/>
              <a:defRPr/>
            </a:pPr>
            <a:r>
              <a:rPr lang="de-DE" sz="600" i="1" kern="0" dirty="0">
                <a:solidFill>
                  <a:srgbClr val="000000"/>
                </a:solidFill>
                <a:latin typeface="Arial"/>
                <a:cs typeface="Arial"/>
              </a:rPr>
              <a:t>Quellen:</a:t>
            </a:r>
            <a:br>
              <a:rPr lang="de-DE" sz="600" i="1" kern="0" dirty="0">
                <a:solidFill>
                  <a:srgbClr val="000000"/>
                </a:solidFill>
                <a:latin typeface="Arial"/>
                <a:cs typeface="Arial"/>
              </a:rPr>
            </a:br>
            <a:r>
              <a:rPr lang="de-DE" sz="600" i="1" kern="0" dirty="0">
                <a:solidFill>
                  <a:srgbClr val="000000"/>
                </a:solidFill>
                <a:latin typeface="Arial"/>
                <a:cs typeface="Arial"/>
              </a:rPr>
              <a:t>1: https://www.dwds.de/wb/generativ</a:t>
            </a:r>
            <a:br>
              <a:rPr lang="de-DE" sz="600" i="1" kern="0" dirty="0">
                <a:solidFill>
                  <a:srgbClr val="000000"/>
                </a:solidFill>
                <a:latin typeface="Arial"/>
                <a:cs typeface="Arial"/>
              </a:rPr>
            </a:br>
            <a:r>
              <a:rPr lang="de-DE" sz="600" i="1" kern="0" dirty="0">
                <a:solidFill>
                  <a:srgbClr val="000000"/>
                </a:solidFill>
                <a:latin typeface="Arial"/>
                <a:cs typeface="Arial"/>
              </a:rPr>
              <a:t>2: Erstellt von Frei AI Image </a:t>
            </a:r>
            <a:r>
              <a:rPr lang="de-DE" sz="600" i="1" kern="0" dirty="0" err="1">
                <a:solidFill>
                  <a:srgbClr val="000000"/>
                </a:solidFill>
                <a:latin typeface="Arial"/>
                <a:cs typeface="Arial"/>
              </a:rPr>
              <a:t>generator</a:t>
            </a:r>
            <a:endParaRPr lang="de-DE" sz="600" i="1" kern="0" dirty="0">
              <a:solidFill>
                <a:srgbClr val="000000"/>
              </a:solidFill>
              <a:latin typeface="Arial"/>
              <a:cs typeface="Arial"/>
            </a:endParaRPr>
          </a:p>
          <a:p>
            <a:pPr>
              <a:buClr>
                <a:srgbClr val="000000"/>
              </a:buClr>
              <a:buFont typeface="Arial"/>
              <a:buNone/>
              <a:defRPr/>
            </a:pPr>
            <a:r>
              <a:rPr lang="de-DE" sz="600" i="1" kern="0" dirty="0">
                <a:solidFill>
                  <a:srgbClr val="000000"/>
                </a:solidFill>
                <a:latin typeface="Arial"/>
                <a:cs typeface="Arial"/>
              </a:rPr>
              <a:t>3: </a:t>
            </a:r>
            <a:r>
              <a:rPr lang="de-DE" sz="600" i="1" u="sng" kern="0" dirty="0">
                <a:solidFill>
                  <a:srgbClr val="000000"/>
                </a:solidFill>
                <a:latin typeface="Arial"/>
                <a:cs typeface="Arial"/>
              </a:rPr>
              <a:t>https://www.zeit.de/2025/22/ki-generierte-bilder-kunst-politik-gefahren </a:t>
            </a:r>
          </a:p>
          <a:p>
            <a:pPr>
              <a:buClr>
                <a:srgbClr val="000000"/>
              </a:buClr>
              <a:buFont typeface="Arial"/>
              <a:buNone/>
              <a:defRPr/>
            </a:pPr>
            <a:r>
              <a:rPr lang="de-DE" sz="600" i="1" kern="0" dirty="0">
                <a:solidFill>
                  <a:srgbClr val="000000"/>
                </a:solidFill>
                <a:latin typeface="Arial"/>
                <a:cs typeface="Arial"/>
              </a:rPr>
              <a:t>4: Lanquillon &amp; Schacht 2023, S. 5</a:t>
            </a:r>
            <a:endParaRPr sz="1400" kern="0" dirty="0">
              <a:solidFill>
                <a:srgbClr val="000000"/>
              </a:solidFill>
              <a:latin typeface="Arial"/>
              <a:cs typeface="Arial"/>
            </a:endParaRPr>
          </a:p>
          <a:p>
            <a:pPr>
              <a:buClr>
                <a:srgbClr val="000000"/>
              </a:buClr>
              <a:buFont typeface="Arial"/>
              <a:buNone/>
              <a:defRPr/>
            </a:pPr>
            <a:r>
              <a:rPr lang="de-DE" sz="600" i="1" kern="0" dirty="0">
                <a:solidFill>
                  <a:srgbClr val="000000"/>
                </a:solidFill>
                <a:latin typeface="Arial"/>
                <a:cs typeface="Arial"/>
              </a:rPr>
              <a:t>5: Lanquillon &amp; Schacht 2023, S. 6</a:t>
            </a:r>
            <a:endParaRPr sz="1400" kern="0" dirty="0">
              <a:solidFill>
                <a:srgbClr val="000000"/>
              </a:solidFill>
              <a:latin typeface="Arial"/>
              <a:cs typeface="Arial"/>
            </a:endParaRPr>
          </a:p>
          <a:p>
            <a:pPr>
              <a:buClr>
                <a:srgbClr val="000000"/>
              </a:buClr>
              <a:buFont typeface="Arial"/>
              <a:buNone/>
              <a:defRPr/>
            </a:pPr>
            <a:r>
              <a:rPr lang="de-DE" sz="600" i="1" kern="0" dirty="0">
                <a:solidFill>
                  <a:srgbClr val="000000"/>
                </a:solidFill>
                <a:latin typeface="Arial"/>
                <a:cs typeface="Arial"/>
              </a:rPr>
              <a:t>6: Wistuba et al. (im Druck) </a:t>
            </a:r>
            <a:endParaRPr sz="1400" kern="0" dirty="0">
              <a:solidFill>
                <a:srgbClr val="000000"/>
              </a:solidFill>
              <a:latin typeface="Arial"/>
              <a:cs typeface="Arial"/>
            </a:endParaRPr>
          </a:p>
          <a:p>
            <a:pPr>
              <a:buClr>
                <a:srgbClr val="000000"/>
              </a:buClr>
              <a:buFont typeface="Arial"/>
              <a:buNone/>
              <a:defRPr/>
            </a:pPr>
            <a:endParaRPr lang="de-DE" sz="600" i="1" kern="0" dirty="0">
              <a:solidFill>
                <a:srgbClr val="000000"/>
              </a:solidFill>
              <a:latin typeface="Arial"/>
              <a:cs typeface="Arial"/>
            </a:endParaRPr>
          </a:p>
        </p:txBody>
      </p:sp>
      <p:sp>
        <p:nvSpPr>
          <p:cNvPr id="8" name="Titel 1"/>
          <p:cNvSpPr txBox="1"/>
          <p:nvPr/>
        </p:nvSpPr>
        <p:spPr bwMode="auto">
          <a:xfrm>
            <a:off x="1329178" y="3312446"/>
            <a:ext cx="7547799" cy="922809"/>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algn="ctr">
              <a:defRPr/>
            </a:pPr>
            <a:r>
              <a:rPr lang="de-DE" kern="0" dirty="0">
                <a:solidFill>
                  <a:prstClr val="black"/>
                </a:solidFill>
                <a:latin typeface="Kantumruy Pro Medium"/>
                <a:cs typeface="Arial"/>
              </a:rPr>
              <a:t>…künstliche…</a:t>
            </a:r>
            <a:endParaRPr kern="0" dirty="0">
              <a:solidFill>
                <a:prstClr val="black"/>
              </a:solidFill>
              <a:latin typeface="Kantumruy Pro Medium"/>
              <a:cs typeface="Arial"/>
            </a:endParaRPr>
          </a:p>
        </p:txBody>
      </p:sp>
      <p:sp>
        <p:nvSpPr>
          <p:cNvPr id="9" name="Titel 1"/>
          <p:cNvSpPr txBox="1"/>
          <p:nvPr/>
        </p:nvSpPr>
        <p:spPr bwMode="auto">
          <a:xfrm>
            <a:off x="2625849" y="3310235"/>
            <a:ext cx="7547799" cy="922809"/>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algn="ctr">
              <a:defRPr/>
            </a:pPr>
            <a:r>
              <a:rPr lang="de-DE" kern="0">
                <a:solidFill>
                  <a:prstClr val="black"/>
                </a:solidFill>
                <a:latin typeface="Kantumruy Pro Medium"/>
                <a:cs typeface="Arial"/>
              </a:rPr>
              <a:t>…Intelligenz?</a:t>
            </a:r>
            <a:endParaRPr kern="0">
              <a:solidFill>
                <a:prstClr val="black"/>
              </a:solidFill>
              <a:latin typeface="Kantumruy Pro Medium"/>
              <a:cs typeface="Arial"/>
            </a:endParaRPr>
          </a:p>
        </p:txBody>
      </p:sp>
      <p:sp>
        <p:nvSpPr>
          <p:cNvPr id="10" name="Textfeld 9"/>
          <p:cNvSpPr txBox="1"/>
          <p:nvPr/>
        </p:nvSpPr>
        <p:spPr bwMode="auto">
          <a:xfrm>
            <a:off x="4130205" y="3827260"/>
            <a:ext cx="3769360" cy="523220"/>
          </a:xfrm>
          <a:prstGeom prst="rect">
            <a:avLst/>
          </a:prstGeom>
          <a:noFill/>
        </p:spPr>
        <p:txBody>
          <a:bodyPr wrap="square" rtlCol="0">
            <a:spAutoFit/>
          </a:bodyPr>
          <a:lstStyle/>
          <a:p>
            <a:pPr>
              <a:buClr>
                <a:srgbClr val="000000"/>
              </a:buClr>
              <a:buFont typeface="Arial"/>
              <a:buNone/>
              <a:defRPr/>
            </a:pPr>
            <a:r>
              <a:rPr lang="de-DE" sz="1400" i="1" kern="0">
                <a:solidFill>
                  <a:srgbClr val="000000"/>
                </a:solidFill>
                <a:latin typeface="Arial"/>
                <a:cs typeface="Arial"/>
              </a:rPr>
              <a:t>Nicht natürlich</a:t>
            </a:r>
            <a:r>
              <a:rPr lang="de-DE" sz="1400" kern="0">
                <a:solidFill>
                  <a:srgbClr val="000000"/>
                </a:solidFill>
                <a:latin typeface="Arial"/>
                <a:cs typeface="Arial"/>
              </a:rPr>
              <a:t>, also </a:t>
            </a:r>
            <a:r>
              <a:rPr lang="de-DE" sz="1400" i="1" kern="0">
                <a:solidFill>
                  <a:srgbClr val="000000"/>
                </a:solidFill>
                <a:latin typeface="Arial"/>
                <a:cs typeface="Arial"/>
              </a:rPr>
              <a:t>technisch</a:t>
            </a:r>
            <a:r>
              <a:rPr lang="de-DE" sz="1400" kern="0">
                <a:solidFill>
                  <a:srgbClr val="000000"/>
                </a:solidFill>
                <a:latin typeface="Arial"/>
                <a:cs typeface="Arial"/>
              </a:rPr>
              <a:t> oder vom Menschen geschaffen. </a:t>
            </a:r>
            <a:endParaRPr sz="1400" kern="0">
              <a:solidFill>
                <a:srgbClr val="000000"/>
              </a:solidFill>
              <a:latin typeface="Arial"/>
              <a:cs typeface="Arial"/>
            </a:endParaRPr>
          </a:p>
        </p:txBody>
      </p:sp>
      <p:sp>
        <p:nvSpPr>
          <p:cNvPr id="11" name="Textfeld 10"/>
          <p:cNvSpPr txBox="1"/>
          <p:nvPr/>
        </p:nvSpPr>
        <p:spPr bwMode="auto">
          <a:xfrm>
            <a:off x="6399748" y="4415107"/>
            <a:ext cx="3769360" cy="1384995"/>
          </a:xfrm>
          <a:prstGeom prst="rect">
            <a:avLst/>
          </a:prstGeom>
          <a:noFill/>
        </p:spPr>
        <p:txBody>
          <a:bodyPr wrap="square" rtlCol="0">
            <a:spAutoFit/>
          </a:bodyPr>
          <a:lstStyle/>
          <a:p>
            <a:pPr>
              <a:buClr>
                <a:srgbClr val="000000"/>
              </a:buClr>
              <a:buFont typeface="Arial"/>
              <a:buNone/>
              <a:defRPr/>
            </a:pPr>
            <a:r>
              <a:rPr lang="de-DE" sz="1400" kern="0">
                <a:solidFill>
                  <a:srgbClr val="000000"/>
                </a:solidFill>
                <a:latin typeface="Arial"/>
                <a:cs typeface="Arial"/>
              </a:rPr>
              <a:t>Welche Eigenschaften wünscht man sich: </a:t>
            </a:r>
            <a:br>
              <a:rPr lang="de-DE" sz="1400" kern="0">
                <a:solidFill>
                  <a:srgbClr val="000000"/>
                </a:solidFill>
                <a:latin typeface="Arial"/>
                <a:cs typeface="Arial"/>
              </a:rPr>
            </a:br>
            <a:r>
              <a:rPr lang="de-DE" sz="1400" kern="0">
                <a:solidFill>
                  <a:srgbClr val="000000"/>
                </a:solidFill>
                <a:latin typeface="Arial"/>
                <a:cs typeface="Arial"/>
              </a:rPr>
              <a:t>Wahrnehmung, Schlussfolgern, Handeln, Planung und zielgerichtete Problemlösung, Kommunikation, Anpassungsfähigkeit und Lernen, Autonomie, Kreativität, Reflexion und Bewusstheit, Ästhetik, Organisation…</a:t>
            </a:r>
            <a:endParaRPr sz="1400" kern="0">
              <a:solidFill>
                <a:srgbClr val="000000"/>
              </a:solidFill>
              <a:latin typeface="Arial"/>
              <a:cs typeface="Arial"/>
            </a:endParaRPr>
          </a:p>
        </p:txBody>
      </p:sp>
      <p:sp>
        <p:nvSpPr>
          <p:cNvPr id="12" name="Textfeld 11"/>
          <p:cNvSpPr txBox="1"/>
          <p:nvPr/>
        </p:nvSpPr>
        <p:spPr bwMode="auto">
          <a:xfrm rot="21045598">
            <a:off x="5578224" y="4991528"/>
            <a:ext cx="4905557" cy="400110"/>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de-DE" sz="2000" b="0" i="0" u="none" strike="noStrike" kern="0" cap="none" spc="0" normalizeH="0" baseline="0" noProof="0">
                <a:ln>
                  <a:noFill/>
                </a:ln>
                <a:solidFill>
                  <a:srgbClr val="000000"/>
                </a:solidFill>
                <a:effectLst/>
                <a:uLnTx/>
                <a:uFillTx/>
                <a:latin typeface="Arial"/>
                <a:cs typeface="Arial"/>
              </a:rPr>
              <a:t>Unterscheidung: </a:t>
            </a:r>
            <a:r>
              <a:rPr kumimoji="0" lang="de-DE" sz="2000" b="0" i="1" u="none" strike="noStrike" kern="0" cap="none" spc="0" normalizeH="0" baseline="0" noProof="0">
                <a:ln>
                  <a:noFill/>
                </a:ln>
                <a:solidFill>
                  <a:srgbClr val="000000"/>
                </a:solidFill>
                <a:effectLst/>
                <a:uLnTx/>
                <a:uFillTx/>
                <a:latin typeface="Arial"/>
                <a:cs typeface="Arial"/>
              </a:rPr>
              <a:t>schwache</a:t>
            </a:r>
            <a:r>
              <a:rPr kumimoji="0" lang="de-DE" sz="2000" b="0" i="0" u="none" strike="noStrike" kern="0" cap="none" spc="0" normalizeH="0" baseline="0" noProof="0">
                <a:ln>
                  <a:noFill/>
                </a:ln>
                <a:solidFill>
                  <a:srgbClr val="000000"/>
                </a:solidFill>
                <a:effectLst/>
                <a:uLnTx/>
                <a:uFillTx/>
                <a:latin typeface="Arial"/>
                <a:cs typeface="Arial"/>
              </a:rPr>
              <a:t> und </a:t>
            </a:r>
            <a:r>
              <a:rPr kumimoji="0" lang="de-DE" sz="2000" b="0" i="1" u="none" strike="noStrike" kern="0" cap="none" spc="0" normalizeH="0" baseline="0" noProof="0">
                <a:ln>
                  <a:noFill/>
                </a:ln>
                <a:solidFill>
                  <a:srgbClr val="000000"/>
                </a:solidFill>
                <a:effectLst/>
                <a:uLnTx/>
                <a:uFillTx/>
                <a:latin typeface="Arial"/>
                <a:cs typeface="Arial"/>
              </a:rPr>
              <a:t>starke KI</a:t>
            </a:r>
            <a:endParaRPr kumimoji="0" sz="1400" b="0" i="0" u="none" strike="noStrike" kern="0" cap="none" spc="0" normalizeH="0" baseline="0" noProof="0">
              <a:ln>
                <a:noFill/>
              </a:ln>
              <a:solidFill>
                <a:srgbClr val="000000"/>
              </a:solidFill>
              <a:effectLst/>
              <a:uLnTx/>
              <a:uFillTx/>
              <a:latin typeface="Arial"/>
              <a:cs typeface="Arial"/>
            </a:endParaRPr>
          </a:p>
        </p:txBody>
      </p:sp>
      <p:sp>
        <p:nvSpPr>
          <p:cNvPr id="13" name="Textfeld 12"/>
          <p:cNvSpPr txBox="1"/>
          <p:nvPr/>
        </p:nvSpPr>
        <p:spPr bwMode="auto">
          <a:xfrm>
            <a:off x="1788113" y="2053086"/>
            <a:ext cx="5331416" cy="307777"/>
          </a:xfrm>
          <a:prstGeom prst="rect">
            <a:avLst/>
          </a:prstGeom>
          <a:noFill/>
        </p:spPr>
        <p:txBody>
          <a:bodyPr wrap="square">
            <a:spAutoFit/>
          </a:bodyPr>
          <a:lstStyle/>
          <a:p>
            <a:pPr>
              <a:defRPr/>
            </a:pPr>
            <a:r>
              <a:rPr lang="de-DE" sz="1400" kern="0">
                <a:solidFill>
                  <a:prstClr val="black"/>
                </a:solidFill>
                <a:latin typeface="Arial"/>
                <a:cs typeface="Arial"/>
              </a:rPr>
              <a:t>generieren ‘erzeugen, produzieren’ </a:t>
            </a:r>
            <a:endParaRPr sz="1400" kern="0">
              <a:solidFill>
                <a:srgbClr val="000000"/>
              </a:solidFill>
              <a:latin typeface="Arial"/>
              <a:cs typeface="Arial"/>
            </a:endParaRPr>
          </a:p>
        </p:txBody>
      </p:sp>
      <p:sp>
        <p:nvSpPr>
          <p:cNvPr id="14" name="Ellipse 13"/>
          <p:cNvSpPr/>
          <p:nvPr/>
        </p:nvSpPr>
        <p:spPr bwMode="auto">
          <a:xfrm>
            <a:off x="4023451" y="1299621"/>
            <a:ext cx="842777" cy="735021"/>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prstClr val="black"/>
                </a:solidFill>
                <a:effectLst/>
                <a:uLnTx/>
                <a:uFillTx/>
                <a:latin typeface="Kantumruy Pro"/>
                <a:cs typeface="Arial"/>
              </a:rPr>
              <a:t>Text</a:t>
            </a:r>
            <a:endParaRPr kumimoji="0" sz="1400" b="0" i="0" u="none" strike="noStrike" kern="0" cap="none" spc="0" normalizeH="0" baseline="0" noProof="0" dirty="0">
              <a:ln>
                <a:noFill/>
              </a:ln>
              <a:solidFill>
                <a:prstClr val="black"/>
              </a:solidFill>
              <a:effectLst/>
              <a:uLnTx/>
              <a:uFillTx/>
              <a:latin typeface="Kantumruy Pro"/>
              <a:cs typeface="Arial"/>
            </a:endParaRPr>
          </a:p>
        </p:txBody>
      </p:sp>
      <p:sp>
        <p:nvSpPr>
          <p:cNvPr id="15" name="Ellipse 14"/>
          <p:cNvSpPr/>
          <p:nvPr/>
        </p:nvSpPr>
        <p:spPr bwMode="auto">
          <a:xfrm>
            <a:off x="6663308" y="1026840"/>
            <a:ext cx="1237839" cy="735021"/>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prstClr val="black"/>
                </a:solidFill>
                <a:effectLst/>
                <a:uLnTx/>
                <a:uFillTx/>
                <a:latin typeface="Kantumruy Pro"/>
                <a:cs typeface="Arial"/>
              </a:rPr>
              <a:t>Bilder</a:t>
            </a:r>
            <a:endParaRPr kumimoji="0" sz="1400" b="0" i="0" u="none" strike="noStrike" kern="0" cap="none" spc="0" normalizeH="0" baseline="0" noProof="0">
              <a:ln>
                <a:noFill/>
              </a:ln>
              <a:solidFill>
                <a:prstClr val="black"/>
              </a:solidFill>
              <a:effectLst/>
              <a:uLnTx/>
              <a:uFillTx/>
              <a:latin typeface="Kantumruy Pro"/>
              <a:cs typeface="Arial"/>
            </a:endParaRPr>
          </a:p>
        </p:txBody>
      </p:sp>
      <p:sp>
        <p:nvSpPr>
          <p:cNvPr id="16" name="Ellipse 15"/>
          <p:cNvSpPr/>
          <p:nvPr/>
        </p:nvSpPr>
        <p:spPr bwMode="auto">
          <a:xfrm>
            <a:off x="3834901" y="5800102"/>
            <a:ext cx="1237839" cy="735021"/>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a:ln>
                  <a:noFill/>
                </a:ln>
                <a:solidFill>
                  <a:prstClr val="black"/>
                </a:solidFill>
                <a:effectLst/>
                <a:uLnTx/>
                <a:uFillTx/>
                <a:latin typeface="Kantumruy Pro"/>
                <a:cs typeface="Arial"/>
              </a:rPr>
              <a:t>Musik/ Ton… </a:t>
            </a:r>
            <a:endParaRPr kumimoji="0" sz="1400" b="0" i="0" u="none" strike="noStrike" kern="0" cap="none" spc="0" normalizeH="0" baseline="0" noProof="0">
              <a:ln>
                <a:noFill/>
              </a:ln>
              <a:solidFill>
                <a:prstClr val="black"/>
              </a:solidFill>
              <a:effectLst/>
              <a:uLnTx/>
              <a:uFillTx/>
              <a:latin typeface="Kantumruy Pro"/>
              <a:cs typeface="Arial"/>
            </a:endParaRPr>
          </a:p>
        </p:txBody>
      </p:sp>
      <p:sp>
        <p:nvSpPr>
          <p:cNvPr id="17" name="Textfeld 16">
            <a:extLst>
              <a:ext uri="{FF2B5EF4-FFF2-40B4-BE49-F238E27FC236}">
                <a16:creationId xmlns:a16="http://schemas.microsoft.com/office/drawing/2014/main" id="{2A406E47-99EB-45AD-B39A-5063065E82B5}"/>
              </a:ext>
            </a:extLst>
          </p:cNvPr>
          <p:cNvSpPr txBox="1"/>
          <p:nvPr/>
        </p:nvSpPr>
        <p:spPr>
          <a:xfrm>
            <a:off x="1329178" y="374136"/>
            <a:ext cx="2142446" cy="646331"/>
          </a:xfrm>
          <a:prstGeom prst="rect">
            <a:avLst/>
          </a:prstGeom>
          <a:noFill/>
        </p:spPr>
        <p:txBody>
          <a:bodyPr wrap="none" rtlCol="0">
            <a:spAutoFit/>
          </a:bodyPr>
          <a:lstStyle/>
          <a:p>
            <a:r>
              <a:rPr lang="de-DE" sz="3600" dirty="0">
                <a:solidFill>
                  <a:schemeClr val="bg2"/>
                </a:solidFill>
              </a:rPr>
              <a:t>Was ist…</a:t>
            </a:r>
          </a:p>
        </p:txBody>
      </p:sp>
      <p:sp>
        <p:nvSpPr>
          <p:cNvPr id="18" name="Titel 1">
            <a:extLst>
              <a:ext uri="{FF2B5EF4-FFF2-40B4-BE49-F238E27FC236}">
                <a16:creationId xmlns:a16="http://schemas.microsoft.com/office/drawing/2014/main" id="{7375C24A-3E48-4C36-9BE0-84EE84C24B81}"/>
              </a:ext>
            </a:extLst>
          </p:cNvPr>
          <p:cNvSpPr txBox="1"/>
          <p:nvPr/>
        </p:nvSpPr>
        <p:spPr bwMode="auto">
          <a:xfrm>
            <a:off x="61001" y="3303573"/>
            <a:ext cx="7547799" cy="922809"/>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algn="ctr">
              <a:defRPr/>
            </a:pPr>
            <a:r>
              <a:rPr lang="de-DE" kern="0" dirty="0">
                <a:solidFill>
                  <a:prstClr val="black"/>
                </a:solidFill>
                <a:latin typeface="Kantumruy Pro Medium"/>
                <a:cs typeface="Arial"/>
              </a:rPr>
              <a:t>Generative…</a:t>
            </a:r>
            <a:endParaRPr kern="0" dirty="0">
              <a:solidFill>
                <a:prstClr val="black"/>
              </a:solidFill>
              <a:latin typeface="Kantumruy Pro Medium"/>
              <a:cs typeface="Arial"/>
            </a:endParaRPr>
          </a:p>
        </p:txBody>
      </p:sp>
      <p:sp>
        <p:nvSpPr>
          <p:cNvPr id="3" name="Textfeld 2">
            <a:extLst>
              <a:ext uri="{FF2B5EF4-FFF2-40B4-BE49-F238E27FC236}">
                <a16:creationId xmlns:a16="http://schemas.microsoft.com/office/drawing/2014/main" id="{E4FE95A6-3352-4996-AED3-47C0DCC1511F}"/>
              </a:ext>
            </a:extLst>
          </p:cNvPr>
          <p:cNvSpPr txBox="1"/>
          <p:nvPr/>
        </p:nvSpPr>
        <p:spPr>
          <a:xfrm>
            <a:off x="8416200" y="2000467"/>
            <a:ext cx="3009900" cy="1477328"/>
          </a:xfrm>
          <a:prstGeom prst="rect">
            <a:avLst/>
          </a:prstGeom>
          <a:noFill/>
        </p:spPr>
        <p:txBody>
          <a:bodyPr wrap="square" rtlCol="0">
            <a:spAutoFit/>
          </a:bodyPr>
          <a:lstStyle/>
          <a:p>
            <a:r>
              <a:rPr lang="de-DE" dirty="0">
                <a:solidFill>
                  <a:schemeClr val="bg1"/>
                </a:solidFill>
              </a:rPr>
              <a:t>Virales Papstbild einfügen. </a:t>
            </a:r>
            <a:br>
              <a:rPr lang="de-DE" dirty="0">
                <a:solidFill>
                  <a:schemeClr val="bg1"/>
                </a:solidFill>
              </a:rPr>
            </a:br>
            <a:r>
              <a:rPr lang="de-DE" dirty="0">
                <a:solidFill>
                  <a:schemeClr val="bg1"/>
                </a:solidFill>
              </a:rPr>
              <a:t>Quelle z.B.</a:t>
            </a:r>
          </a:p>
          <a:p>
            <a:r>
              <a:rPr lang="de-DE" dirty="0">
                <a:solidFill>
                  <a:schemeClr val="bg1"/>
                </a:solidFill>
                <a:hlinkClick r:id="rId4"/>
              </a:rPr>
              <a:t>https://www.zeit.de/2025/22/ki-generierte-bilder-kunst-politik-gefahren</a:t>
            </a:r>
            <a:r>
              <a:rPr lang="de-DE" dirty="0">
                <a:solidFill>
                  <a:schemeClr val="bg1"/>
                </a:solidFill>
              </a:rPr>
              <a:t> </a:t>
            </a:r>
          </a:p>
        </p:txBody>
      </p:sp>
    </p:spTree>
    <p:extLst>
      <p:ext uri="{BB962C8B-B14F-4D97-AF65-F5344CB8AC3E}">
        <p14:creationId xmlns:p14="http://schemas.microsoft.com/office/powerpoint/2010/main" val="130313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animBg="1"/>
      <p:bldP spid="13" grpId="0"/>
      <p:bldP spid="14" grpId="0" animBg="1"/>
      <p:bldP spid="15" grpId="0" animBg="1"/>
      <p:bldP spid="16"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dirty="0"/>
          </a:p>
        </p:txBody>
      </p:sp>
      <p:sp>
        <p:nvSpPr>
          <p:cNvPr id="3" name="Titel 1"/>
          <p:cNvSpPr txBox="1">
            <a:spLocks/>
          </p:cNvSpPr>
          <p:nvPr/>
        </p:nvSpPr>
        <p:spPr bwMode="auto">
          <a:xfrm>
            <a:off x="1329178" y="1945195"/>
            <a:ext cx="7547799" cy="598610"/>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marL="0" marR="0" lvl="0" indent="0" algn="l" defTabSz="685800" eaLnBrk="1" fontAlgn="auto" latinLnBrk="0" hangingPunct="1">
              <a:lnSpc>
                <a:spcPct val="100000"/>
              </a:lnSpc>
              <a:spcBef>
                <a:spcPts val="0"/>
              </a:spcBef>
              <a:spcAft>
                <a:spcPts val="0"/>
              </a:spcAft>
              <a:buClrTx/>
              <a:buSzTx/>
              <a:buFontTx/>
              <a:buNone/>
              <a:tabLst/>
              <a:defRPr/>
            </a:pPr>
            <a:r>
              <a:rPr kumimoji="0" lang="de-DE" sz="2100" b="0" i="0" u="none" strike="noStrike" kern="0" cap="none" spc="23" normalizeH="0" baseline="0" noProof="0">
                <a:ln>
                  <a:noFill/>
                </a:ln>
                <a:solidFill>
                  <a:sysClr val="windowText" lastClr="000000"/>
                </a:solidFill>
                <a:effectLst/>
                <a:uLnTx/>
                <a:uFillTx/>
                <a:latin typeface="Kantumruy Pro Medium"/>
                <a:cs typeface="Arial"/>
              </a:rPr>
              <a:t>Chatbots versuchen immer das nächste Wort zu…</a:t>
            </a:r>
            <a:br>
              <a:rPr kumimoji="0" lang="de-DE" sz="2100" b="0" i="0" u="none" strike="noStrike" kern="0" cap="none" spc="23" normalizeH="0" baseline="0" noProof="0">
                <a:ln>
                  <a:noFill/>
                </a:ln>
                <a:solidFill>
                  <a:sysClr val="windowText" lastClr="000000"/>
                </a:solidFill>
                <a:effectLst/>
                <a:uLnTx/>
                <a:uFillTx/>
                <a:latin typeface="Kantumruy Pro Medium"/>
                <a:cs typeface="Arial"/>
              </a:rPr>
            </a:br>
            <a:endParaRPr kumimoji="0" lang="de-DE" sz="2100" b="0" i="0" u="none" strike="noStrike" kern="0" cap="none" spc="23" normalizeH="0" baseline="0" noProof="0">
              <a:ln>
                <a:noFill/>
              </a:ln>
              <a:solidFill>
                <a:sysClr val="windowText" lastClr="000000"/>
              </a:solidFill>
              <a:effectLst/>
              <a:uLnTx/>
              <a:uFillTx/>
              <a:latin typeface="Kantumruy Pro Medium"/>
              <a:cs typeface="Arial"/>
            </a:endParaRPr>
          </a:p>
        </p:txBody>
      </p:sp>
      <mc:AlternateContent xmlns:mc="http://schemas.openxmlformats.org/markup-compatibility/2006" xmlns:a14="http://schemas.microsoft.com/office/drawing/2010/main">
        <mc:Choice Requires="a14">
          <p:sp>
            <p:nvSpPr>
              <p:cNvPr id="4" name="Textfeld 3"/>
              <p:cNvSpPr txBox="1"/>
              <p:nvPr/>
            </p:nvSpPr>
            <p:spPr bwMode="auto">
              <a:xfrm>
                <a:off x="1659638" y="2300924"/>
                <a:ext cx="175846" cy="2871748"/>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m:rPr>
                                            <m:brk m:alnAt="7"/>
                                          </m:rPr>
                                          <a:rPr lang="de-DE" sz="1400" i="1" kern="0">
                                            <a:solidFill>
                                              <a:srgbClr val="000000"/>
                                            </a:solidFill>
                                            <a:latin typeface="Cambria Math"/>
                                          </a:rPr>
                                          <m:t>5</m:t>
                                        </m:r>
                                        <m:r>
                                          <a:rPr lang="de-DE" sz="1400" i="1" kern="0">
                                            <a:solidFill>
                                              <a:srgbClr val="000000"/>
                                            </a:solidFill>
                                            <a:latin typeface="Cambria Math"/>
                                          </a:rPr>
                                          <m:t>,6</m:t>
                                        </m:r>
                                      </m:e>
                                    </m:mr>
                                    <m:mr>
                                      <m:e>
                                        <m:r>
                                          <a:rPr lang="de-DE" sz="1400" i="1" kern="0">
                                            <a:solidFill>
                                              <a:srgbClr val="000000"/>
                                            </a:solidFill>
                                            <a:latin typeface="Cambria Math"/>
                                          </a:rPr>
                                          <m:t>4,5</m:t>
                                        </m:r>
                                      </m:e>
                                    </m:mr>
                                    <m:mr>
                                      <m:e>
                                        <m:r>
                                          <a:rPr lang="de-DE" sz="1400" i="1" kern="0">
                                            <a:solidFill>
                                              <a:srgbClr val="000000"/>
                                            </a:solidFill>
                                            <a:latin typeface="Cambria Math"/>
                                          </a:rPr>
                                          <m:t>1,3</m:t>
                                        </m:r>
                                      </m:e>
                                    </m:mr>
                                    <m:mr>
                                      <m:e>
                                        <m:r>
                                          <a:rPr lang="de-DE" sz="1400" i="1" kern="0">
                                            <a:solidFill>
                                              <a:srgbClr val="000000"/>
                                            </a:solidFill>
                                            <a:latin typeface="Cambria Math"/>
                                          </a:rPr>
                                          <m:t>3,5</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4,8</m:t>
                            </m:r>
                          </m:e>
                        </m:mr>
                      </m:m>
                    </m:oMath>
                  </m:oMathPara>
                </a14:m>
                <a:endParaRPr lang="de-DE" sz="1400" kern="0">
                  <a:solidFill>
                    <a:srgbClr val="000000"/>
                  </a:solidFill>
                  <a:latin typeface="Arial"/>
                  <a:cs typeface="Arial"/>
                </a:endParaRPr>
              </a:p>
            </p:txBody>
          </p:sp>
        </mc:Choice>
        <mc:Fallback xmlns="">
          <p:sp>
            <p:nvSpPr>
              <p:cNvPr id="4" name="Textfeld 3"/>
              <p:cNvSpPr txBox="1">
                <a:spLocks noRot="1" noChangeAspect="1" noMove="1" noResize="1" noEditPoints="1" noAdjustHandles="1" noChangeArrowheads="1" noChangeShapeType="1" noTextEdit="1"/>
              </p:cNvSpPr>
              <p:nvPr/>
            </p:nvSpPr>
            <p:spPr bwMode="auto">
              <a:xfrm>
                <a:off x="1659638" y="2300924"/>
                <a:ext cx="175846" cy="2871748"/>
              </a:xfrm>
              <a:prstGeom prst="rect">
                <a:avLst/>
              </a:prstGeom>
              <a:blipFill>
                <a:blip r:embed="rId3"/>
                <a:stretch>
                  <a:fillRect r="-2758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 name="Textfeld 4"/>
              <p:cNvSpPr txBox="1"/>
              <p:nvPr/>
            </p:nvSpPr>
            <p:spPr bwMode="auto">
              <a:xfrm>
                <a:off x="2878838" y="2300924"/>
                <a:ext cx="175846" cy="2899961"/>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a:rPr lang="de-DE" sz="1400" i="1" kern="0">
                                            <a:solidFill>
                                              <a:srgbClr val="000000"/>
                                            </a:solidFill>
                                            <a:latin typeface="Cambria Math"/>
                                          </a:rPr>
                                          <m:t>2,9</m:t>
                                        </m:r>
                                      </m:e>
                                    </m:mr>
                                    <m:mr>
                                      <m:e>
                                        <m:r>
                                          <a:rPr lang="de-DE" sz="1400" i="1" kern="0">
                                            <a:solidFill>
                                              <a:srgbClr val="000000"/>
                                            </a:solidFill>
                                            <a:latin typeface="Cambria Math"/>
                                          </a:rPr>
                                          <m:t>4</m:t>
                                        </m:r>
                                      </m:e>
                                    </m:mr>
                                    <m:mr>
                                      <m:e>
                                        <m:r>
                                          <a:rPr lang="de-DE" sz="1400" i="1" kern="0">
                                            <a:solidFill>
                                              <a:srgbClr val="000000"/>
                                            </a:solidFill>
                                            <a:latin typeface="Cambria Math"/>
                                          </a:rPr>
                                          <m:t>6,2</m:t>
                                        </m:r>
                                      </m:e>
                                    </m:mr>
                                    <m:mr>
                                      <m:e>
                                        <m:r>
                                          <a:rPr lang="de-DE" sz="1400" i="1" kern="0">
                                            <a:solidFill>
                                              <a:srgbClr val="000000"/>
                                            </a:solidFill>
                                            <a:latin typeface="Cambria Math"/>
                                          </a:rPr>
                                          <m:t>5,1</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4,5</m:t>
                                        </m:r>
                                      </m:e>
                                    </m:mr>
                                  </m:m>
                                </m:e>
                              </m:mr>
                              <m:mr>
                                <m:e>
                                  <m:r>
                                    <a:rPr lang="de-DE" sz="1400" i="1" kern="0">
                                      <a:solidFill>
                                        <a:srgbClr val="000000"/>
                                      </a:solidFill>
                                      <a:latin typeface="Cambria Math"/>
                                    </a:rPr>
                                    <m:t>4,7</m:t>
                                  </m:r>
                                </m:e>
                              </m:mr>
                              <m:mr>
                                <m:e>
                                  <m:r>
                                    <a:rPr lang="de-DE" sz="1400" i="1" kern="0">
                                      <a:solidFill>
                                        <a:srgbClr val="000000"/>
                                      </a:solidFill>
                                      <a:latin typeface="Cambria Math"/>
                                    </a:rPr>
                                    <m:t>5,6</m:t>
                                  </m:r>
                                </m:e>
                              </m:mr>
                            </m:m>
                          </m:e>
                        </m:mr>
                        <m:mr>
                          <m:e>
                            <m:r>
                              <a:rPr lang="de-DE" sz="1400" i="1" kern="0">
                                <a:solidFill>
                                  <a:srgbClr val="000000"/>
                                </a:solidFill>
                                <a:latin typeface="Cambria Math"/>
                              </a:rPr>
                              <m:t>⋮</m:t>
                            </m:r>
                          </m:e>
                        </m:mr>
                        <m:mr>
                          <m:e>
                            <m:r>
                              <a:rPr lang="de-DE" sz="1400" i="1" kern="0">
                                <a:solidFill>
                                  <a:srgbClr val="000000"/>
                                </a:solidFill>
                                <a:latin typeface="Cambria Math"/>
                              </a:rPr>
                              <m:t>2,1</m:t>
                            </m:r>
                          </m:e>
                        </m:mr>
                      </m:m>
                    </m:oMath>
                  </m:oMathPara>
                </a14:m>
                <a:endParaRPr lang="de-DE" sz="1400" kern="0">
                  <a:solidFill>
                    <a:srgbClr val="000000"/>
                  </a:solidFill>
                  <a:latin typeface="Arial"/>
                  <a:cs typeface="Arial"/>
                </a:endParaRPr>
              </a:p>
            </p:txBody>
          </p:sp>
        </mc:Choice>
        <mc:Fallback xmlns="">
          <p:sp>
            <p:nvSpPr>
              <p:cNvPr id="5" name="Textfeld 4"/>
              <p:cNvSpPr txBox="1">
                <a:spLocks noRot="1" noChangeAspect="1" noMove="1" noResize="1" noEditPoints="1" noAdjustHandles="1" noChangeArrowheads="1" noChangeShapeType="1" noTextEdit="1"/>
              </p:cNvSpPr>
              <p:nvPr/>
            </p:nvSpPr>
            <p:spPr bwMode="auto">
              <a:xfrm>
                <a:off x="2878838" y="2300924"/>
                <a:ext cx="175846" cy="2899961"/>
              </a:xfrm>
              <a:prstGeom prst="rect">
                <a:avLst/>
              </a:prstGeom>
              <a:blipFill>
                <a:blip r:embed="rId4"/>
                <a:stretch>
                  <a:fillRect r="-2758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6" name="Textfeld 5"/>
              <p:cNvSpPr txBox="1"/>
              <p:nvPr/>
            </p:nvSpPr>
            <p:spPr bwMode="auto">
              <a:xfrm>
                <a:off x="3847100" y="2300924"/>
                <a:ext cx="175846" cy="2871748"/>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m:rPr>
                                            <m:brk m:alnAt="7"/>
                                          </m:rPr>
                                          <a:rPr lang="de-DE" sz="1400" i="1" kern="0">
                                            <a:solidFill>
                                              <a:srgbClr val="000000"/>
                                            </a:solidFill>
                                            <a:latin typeface="Cambria Math"/>
                                          </a:rPr>
                                          <m:t>1</m:t>
                                        </m:r>
                                        <m:r>
                                          <a:rPr lang="de-DE" sz="1400" i="1" kern="0">
                                            <a:solidFill>
                                              <a:srgbClr val="000000"/>
                                            </a:solidFill>
                                            <a:latin typeface="Cambria Math"/>
                                          </a:rPr>
                                          <m:t>,3</m:t>
                                        </m:r>
                                      </m:e>
                                    </m:mr>
                                    <m:mr>
                                      <m:e>
                                        <m:r>
                                          <a:rPr lang="de-DE" sz="1400" i="1" kern="0">
                                            <a:solidFill>
                                              <a:srgbClr val="000000"/>
                                            </a:solidFill>
                                            <a:latin typeface="Cambria Math"/>
                                          </a:rPr>
                                          <m:t>4,5</m:t>
                                        </m:r>
                                      </m:e>
                                    </m:mr>
                                    <m:mr>
                                      <m:e>
                                        <m:r>
                                          <a:rPr lang="de-DE" sz="1400" i="1" kern="0">
                                            <a:solidFill>
                                              <a:srgbClr val="000000"/>
                                            </a:solidFill>
                                            <a:latin typeface="Cambria Math"/>
                                          </a:rPr>
                                          <m:t>1,3</m:t>
                                        </m:r>
                                      </m:e>
                                    </m:mr>
                                    <m:mr>
                                      <m:e>
                                        <m:r>
                                          <a:rPr lang="de-DE" sz="1400" i="1" kern="0">
                                            <a:solidFill>
                                              <a:srgbClr val="000000"/>
                                            </a:solidFill>
                                            <a:latin typeface="Cambria Math"/>
                                          </a:rPr>
                                          <m:t>3,5</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6,5</m:t>
                            </m:r>
                          </m:e>
                        </m:mr>
                      </m:m>
                    </m:oMath>
                  </m:oMathPara>
                </a14:m>
                <a:endParaRPr lang="de-DE" sz="1400" kern="0">
                  <a:solidFill>
                    <a:srgbClr val="000000"/>
                  </a:solidFill>
                  <a:latin typeface="Arial"/>
                  <a:cs typeface="Arial"/>
                </a:endParaRPr>
              </a:p>
            </p:txBody>
          </p:sp>
        </mc:Choice>
        <mc:Fallback xmlns="">
          <p:sp>
            <p:nvSpPr>
              <p:cNvPr id="6" name="Textfeld 5"/>
              <p:cNvSpPr txBox="1">
                <a:spLocks noRot="1" noChangeAspect="1" noMove="1" noResize="1" noEditPoints="1" noAdjustHandles="1" noChangeArrowheads="1" noChangeShapeType="1" noTextEdit="1"/>
              </p:cNvSpPr>
              <p:nvPr/>
            </p:nvSpPr>
            <p:spPr bwMode="auto">
              <a:xfrm>
                <a:off x="3847100" y="2300924"/>
                <a:ext cx="175846" cy="2871748"/>
              </a:xfrm>
              <a:prstGeom prst="rect">
                <a:avLst/>
              </a:prstGeom>
              <a:blipFill>
                <a:blip r:embed="rId5"/>
                <a:stretch>
                  <a:fillRect r="-2758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Textfeld 6"/>
              <p:cNvSpPr txBox="1"/>
              <p:nvPr/>
            </p:nvSpPr>
            <p:spPr bwMode="auto">
              <a:xfrm>
                <a:off x="4543515" y="2300924"/>
                <a:ext cx="175846" cy="2871748"/>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a:rPr lang="de-DE" sz="1400" i="1" kern="0">
                                            <a:solidFill>
                                              <a:srgbClr val="000000"/>
                                            </a:solidFill>
                                            <a:latin typeface="Cambria Math"/>
                                          </a:rPr>
                                          <m:t>4,8</m:t>
                                        </m:r>
                                      </m:e>
                                    </m:mr>
                                    <m:mr>
                                      <m:e>
                                        <m:r>
                                          <a:rPr lang="de-DE" sz="1400" i="1" kern="0">
                                            <a:solidFill>
                                              <a:srgbClr val="000000"/>
                                            </a:solidFill>
                                            <a:latin typeface="Cambria Math"/>
                                          </a:rPr>
                                          <m:t>4,5</m:t>
                                        </m:r>
                                      </m:e>
                                    </m:mr>
                                    <m:mr>
                                      <m:e>
                                        <m:r>
                                          <a:rPr lang="de-DE" sz="1400" i="1" kern="0">
                                            <a:solidFill>
                                              <a:srgbClr val="000000"/>
                                            </a:solidFill>
                                            <a:latin typeface="Cambria Math"/>
                                          </a:rPr>
                                          <m:t>1,3</m:t>
                                        </m:r>
                                      </m:e>
                                    </m:mr>
                                    <m:mr>
                                      <m:e>
                                        <m:r>
                                          <a:rPr lang="de-DE" sz="1400" i="1" kern="0">
                                            <a:solidFill>
                                              <a:srgbClr val="000000"/>
                                            </a:solidFill>
                                            <a:latin typeface="Cambria Math"/>
                                          </a:rPr>
                                          <m:t>3,5</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8,9</m:t>
                            </m:r>
                          </m:e>
                        </m:mr>
                      </m:m>
                    </m:oMath>
                  </m:oMathPara>
                </a14:m>
                <a:endParaRPr lang="de-DE" sz="1400" kern="0">
                  <a:solidFill>
                    <a:srgbClr val="000000"/>
                  </a:solidFill>
                  <a:latin typeface="Arial"/>
                  <a:cs typeface="Arial"/>
                </a:endParaRPr>
              </a:p>
            </p:txBody>
          </p:sp>
        </mc:Choice>
        <mc:Fallback xmlns="">
          <p:sp>
            <p:nvSpPr>
              <p:cNvPr id="7" name="Textfeld 6"/>
              <p:cNvSpPr txBox="1">
                <a:spLocks noRot="1" noChangeAspect="1" noMove="1" noResize="1" noEditPoints="1" noAdjustHandles="1" noChangeArrowheads="1" noChangeShapeType="1" noTextEdit="1"/>
              </p:cNvSpPr>
              <p:nvPr/>
            </p:nvSpPr>
            <p:spPr bwMode="auto">
              <a:xfrm>
                <a:off x="4543515" y="2300924"/>
                <a:ext cx="175846" cy="2871748"/>
              </a:xfrm>
              <a:prstGeom prst="rect">
                <a:avLst/>
              </a:prstGeom>
              <a:blipFill>
                <a:blip r:embed="rId6"/>
                <a:stretch>
                  <a:fillRect r="-2758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Textfeld 7"/>
              <p:cNvSpPr txBox="1"/>
              <p:nvPr/>
            </p:nvSpPr>
            <p:spPr bwMode="auto">
              <a:xfrm>
                <a:off x="5179186" y="2300924"/>
                <a:ext cx="175846" cy="2871748"/>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a:rPr lang="de-DE" sz="1400" i="1" kern="0">
                                            <a:solidFill>
                                              <a:srgbClr val="000000"/>
                                            </a:solidFill>
                                            <a:latin typeface="Cambria Math"/>
                                          </a:rPr>
                                          <m:t>3,2</m:t>
                                        </m:r>
                                      </m:e>
                                    </m:mr>
                                    <m:mr>
                                      <m:e>
                                        <m:r>
                                          <a:rPr lang="de-DE" sz="1400" i="1" kern="0">
                                            <a:solidFill>
                                              <a:srgbClr val="000000"/>
                                            </a:solidFill>
                                            <a:latin typeface="Cambria Math"/>
                                          </a:rPr>
                                          <m:t>4,5</m:t>
                                        </m:r>
                                      </m:e>
                                    </m:mr>
                                    <m:mr>
                                      <m:e>
                                        <m:r>
                                          <a:rPr lang="de-DE" sz="1400" i="1" kern="0">
                                            <a:solidFill>
                                              <a:srgbClr val="000000"/>
                                            </a:solidFill>
                                            <a:latin typeface="Cambria Math"/>
                                          </a:rPr>
                                          <m:t>6,5</m:t>
                                        </m:r>
                                      </m:e>
                                    </m:mr>
                                    <m:mr>
                                      <m:e>
                                        <m:r>
                                          <a:rPr lang="de-DE" sz="1400" i="1" kern="0">
                                            <a:solidFill>
                                              <a:srgbClr val="000000"/>
                                            </a:solidFill>
                                            <a:latin typeface="Cambria Math"/>
                                          </a:rPr>
                                          <m:t>3,5</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3,5</m:t>
                            </m:r>
                          </m:e>
                        </m:mr>
                      </m:m>
                    </m:oMath>
                  </m:oMathPara>
                </a14:m>
                <a:endParaRPr lang="de-DE" sz="1400" kern="0">
                  <a:solidFill>
                    <a:srgbClr val="000000"/>
                  </a:solidFill>
                  <a:latin typeface="Arial"/>
                  <a:cs typeface="Arial"/>
                </a:endParaRPr>
              </a:p>
            </p:txBody>
          </p:sp>
        </mc:Choice>
        <mc:Fallback xmlns="">
          <p:sp>
            <p:nvSpPr>
              <p:cNvPr id="8" name="Textfeld 7"/>
              <p:cNvSpPr txBox="1">
                <a:spLocks noRot="1" noChangeAspect="1" noMove="1" noResize="1" noEditPoints="1" noAdjustHandles="1" noChangeArrowheads="1" noChangeShapeType="1" noTextEdit="1"/>
              </p:cNvSpPr>
              <p:nvPr/>
            </p:nvSpPr>
            <p:spPr bwMode="auto">
              <a:xfrm>
                <a:off x="5179186" y="2300924"/>
                <a:ext cx="175846" cy="2871748"/>
              </a:xfrm>
              <a:prstGeom prst="rect">
                <a:avLst/>
              </a:prstGeom>
              <a:blipFill>
                <a:blip r:embed="rId7"/>
                <a:stretch>
                  <a:fillRect r="-3214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Textfeld 8"/>
              <p:cNvSpPr txBox="1"/>
              <p:nvPr/>
            </p:nvSpPr>
            <p:spPr bwMode="auto">
              <a:xfrm>
                <a:off x="5865940" y="2300924"/>
                <a:ext cx="175846" cy="2903552"/>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m:rPr>
                                            <m:brk m:alnAt="7"/>
                                          </m:rPr>
                                          <a:rPr lang="de-DE" sz="1400" i="1" kern="0">
                                            <a:solidFill>
                                              <a:srgbClr val="000000"/>
                                            </a:solidFill>
                                            <a:latin typeface="Cambria Math"/>
                                          </a:rPr>
                                          <m:t>0</m:t>
                                        </m:r>
                                        <m:r>
                                          <a:rPr lang="de-DE" sz="1400" i="1" kern="0">
                                            <a:solidFill>
                                              <a:srgbClr val="000000"/>
                                            </a:solidFill>
                                            <a:latin typeface="Cambria Math"/>
                                          </a:rPr>
                                          <m:t>,1</m:t>
                                        </m:r>
                                      </m:e>
                                    </m:mr>
                                    <m:mr>
                                      <m:e>
                                        <m:r>
                                          <a:rPr lang="de-DE" sz="1400" i="1" kern="0">
                                            <a:solidFill>
                                              <a:srgbClr val="000000"/>
                                            </a:solidFill>
                                            <a:latin typeface="Cambria Math"/>
                                          </a:rPr>
                                          <m:t>5,8</m:t>
                                        </m:r>
                                      </m:e>
                                    </m:mr>
                                    <m:mr>
                                      <m:e>
                                        <m:r>
                                          <a:rPr lang="de-DE" sz="1400" i="1" kern="0">
                                            <a:solidFill>
                                              <a:srgbClr val="000000"/>
                                            </a:solidFill>
                                            <a:latin typeface="Cambria Math"/>
                                          </a:rPr>
                                          <m:t>1,3</m:t>
                                        </m:r>
                                      </m:e>
                                    </m:mr>
                                    <m:mr>
                                      <m:e>
                                        <m:r>
                                          <a:rPr lang="de-DE" sz="1400" i="1" kern="0">
                                            <a:solidFill>
                                              <a:srgbClr val="000000"/>
                                            </a:solidFill>
                                            <a:latin typeface="Cambria Math"/>
                                          </a:rPr>
                                          <m:t>3,5</m:t>
                                        </m:r>
                                      </m:e>
                                    </m:mr>
                                    <m:mr>
                                      <m:e>
                                        <m:r>
                                          <a:rPr lang="de-DE" sz="1400" i="1" kern="0">
                                            <a:solidFill>
                                              <a:srgbClr val="000000"/>
                                            </a:solidFill>
                                            <a:latin typeface="Cambria Math"/>
                                          </a:rPr>
                                          <m:t>6,5</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2,1</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4,5</m:t>
                            </m:r>
                          </m:e>
                        </m:mr>
                      </m:m>
                    </m:oMath>
                  </m:oMathPara>
                </a14:m>
                <a:endParaRPr lang="de-DE" sz="1400" kern="0">
                  <a:solidFill>
                    <a:srgbClr val="000000"/>
                  </a:solidFill>
                  <a:latin typeface="Arial"/>
                  <a:cs typeface="Arial"/>
                </a:endParaRPr>
              </a:p>
            </p:txBody>
          </p:sp>
        </mc:Choice>
        <mc:Fallback xmlns="">
          <p:sp>
            <p:nvSpPr>
              <p:cNvPr id="9" name="Textfeld 8"/>
              <p:cNvSpPr txBox="1">
                <a:spLocks noRot="1" noChangeAspect="1" noMove="1" noResize="1" noEditPoints="1" noAdjustHandles="1" noChangeArrowheads="1" noChangeShapeType="1" noTextEdit="1"/>
              </p:cNvSpPr>
              <p:nvPr/>
            </p:nvSpPr>
            <p:spPr bwMode="auto">
              <a:xfrm>
                <a:off x="5865940" y="2300924"/>
                <a:ext cx="175846" cy="2903552"/>
              </a:xfrm>
              <a:prstGeom prst="rect">
                <a:avLst/>
              </a:prstGeom>
              <a:blipFill>
                <a:blip r:embed="rId8"/>
                <a:stretch>
                  <a:fillRect r="-2758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0" name="Textfeld 9"/>
              <p:cNvSpPr txBox="1"/>
              <p:nvPr/>
            </p:nvSpPr>
            <p:spPr bwMode="auto">
              <a:xfrm>
                <a:off x="6398012" y="2300924"/>
                <a:ext cx="175846" cy="2871748"/>
              </a:xfrm>
              <a:prstGeom prst="rect">
                <a:avLst/>
              </a:prstGeom>
              <a:noFill/>
            </p:spPr>
            <p:txBody>
              <a:bodyPr wrap="square" lIns="0" tIns="0" rIns="0" bIns="0" rtlCol="0">
                <a:spAutoFit/>
              </a:bodyPr>
              <a:lstStyle/>
              <a:p>
                <a:pPr>
                  <a:buClr>
                    <a:srgbClr val="000000"/>
                  </a:buClr>
                  <a:buFont typeface="Arial"/>
                  <a:buNone/>
                  <a:defRPr/>
                </a:pPr>
                <a14:m>
                  <m:oMathPara xmlns:m="http://schemas.openxmlformats.org/officeDocument/2006/math">
                    <m:oMathParaPr>
                      <m:jc m:val="centerGroup"/>
                    </m:oMathParaPr>
                    <m:oMath xmlns:m="http://schemas.openxmlformats.org/officeDocument/2006/math">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m>
                                    <m:mPr>
                                      <m:mcs>
                                        <m:mc>
                                          <m:mcPr>
                                            <m:count m:val="1"/>
                                            <m:mcJc m:val="center"/>
                                          </m:mcPr>
                                        </m:mc>
                                      </m:mcs>
                                      <m:ctrlPr>
                                        <a:rPr lang="de-DE" sz="1400" i="1" kern="0">
                                          <a:solidFill>
                                            <a:srgbClr val="000000"/>
                                          </a:solidFill>
                                          <a:latin typeface="Cambria Math" panose="02040503050406030204" pitchFamily="18" charset="0"/>
                                          <a:ea typeface="Cambria Math"/>
                                          <a:cs typeface="Cambria Math"/>
                                        </a:rPr>
                                      </m:ctrlPr>
                                    </m:mPr>
                                    <m:mr>
                                      <m:e>
                                        <m:r>
                                          <a:rPr lang="de-DE" sz="1400" i="1" kern="0">
                                            <a:solidFill>
                                              <a:srgbClr val="000000"/>
                                            </a:solidFill>
                                            <a:latin typeface="Cambria Math"/>
                                          </a:rPr>
                                          <m:t>0,9</m:t>
                                        </m:r>
                                      </m:e>
                                    </m:mr>
                                    <m:mr>
                                      <m:e>
                                        <m:r>
                                          <a:rPr lang="de-DE" sz="1400" i="1" kern="0">
                                            <a:solidFill>
                                              <a:srgbClr val="000000"/>
                                            </a:solidFill>
                                            <a:latin typeface="Cambria Math"/>
                                          </a:rPr>
                                          <m:t>4,5</m:t>
                                        </m:r>
                                      </m:e>
                                    </m:mr>
                                    <m:mr>
                                      <m:e>
                                        <m:r>
                                          <a:rPr lang="de-DE" sz="1400" i="1" kern="0">
                                            <a:solidFill>
                                              <a:srgbClr val="000000"/>
                                            </a:solidFill>
                                            <a:latin typeface="Cambria Math"/>
                                          </a:rPr>
                                          <m:t>2,5</m:t>
                                        </m:r>
                                      </m:e>
                                    </m:mr>
                                    <m:mr>
                                      <m:e>
                                        <m:r>
                                          <a:rPr lang="de-DE" sz="1400" i="1" kern="0">
                                            <a:solidFill>
                                              <a:srgbClr val="000000"/>
                                            </a:solidFill>
                                            <a:latin typeface="Cambria Math"/>
                                          </a:rPr>
                                          <m:t>1,5</m:t>
                                        </m:r>
                                      </m:e>
                                    </m:mr>
                                    <m:mr>
                                      <m:e>
                                        <m:r>
                                          <a:rPr lang="de-DE" sz="1400" i="1" kern="0">
                                            <a:solidFill>
                                              <a:srgbClr val="000000"/>
                                            </a:solidFill>
                                            <a:latin typeface="Cambria Math"/>
                                          </a:rPr>
                                          <m:t>4,9</m:t>
                                        </m:r>
                                      </m:e>
                                    </m:mr>
                                    <m:mr>
                                      <m:e>
                                        <m:r>
                                          <a:rPr lang="de-DE" sz="1400" i="1" kern="0">
                                            <a:solidFill>
                                              <a:srgbClr val="000000"/>
                                            </a:solidFill>
                                            <a:latin typeface="Cambria Math"/>
                                          </a:rPr>
                                          <m:t>5,9</m:t>
                                        </m:r>
                                      </m:e>
                                    </m:mr>
                                    <m:mr>
                                      <m:e>
                                        <m:r>
                                          <a:rPr lang="de-DE" sz="1400" i="1" kern="0">
                                            <a:solidFill>
                                              <a:srgbClr val="000000"/>
                                            </a:solidFill>
                                            <a:latin typeface="Cambria Math"/>
                                          </a:rPr>
                                          <m:t>9,1</m:t>
                                        </m:r>
                                      </m:e>
                                    </m:mr>
                                    <m:mr>
                                      <m:e>
                                        <m:r>
                                          <a:rPr lang="de-DE" sz="1400" i="1" kern="0">
                                            <a:solidFill>
                                              <a:srgbClr val="000000"/>
                                            </a:solidFill>
                                            <a:latin typeface="Cambria Math"/>
                                          </a:rPr>
                                          <m:t>6,5</m:t>
                                        </m:r>
                                      </m:e>
                                    </m:mr>
                                    <m:mr>
                                      <m:e>
                                        <m:r>
                                          <a:rPr lang="de-DE" sz="1400" i="1" kern="0">
                                            <a:solidFill>
                                              <a:srgbClr val="000000"/>
                                            </a:solidFill>
                                            <a:latin typeface="Cambria Math"/>
                                          </a:rPr>
                                          <m:t>3,5</m:t>
                                        </m:r>
                                      </m:e>
                                    </m:mr>
                                    <m:mr>
                                      <m:e>
                                        <m:r>
                                          <a:rPr lang="de-DE" sz="1400" i="1" kern="0">
                                            <a:solidFill>
                                              <a:srgbClr val="000000"/>
                                            </a:solidFill>
                                            <a:latin typeface="Cambria Math"/>
                                          </a:rPr>
                                          <m:t>4,6</m:t>
                                        </m:r>
                                      </m:e>
                                    </m:mr>
                                  </m:m>
                                </m:e>
                              </m:mr>
                              <m:mr>
                                <m:e>
                                  <m:r>
                                    <a:rPr lang="de-DE" sz="1400" i="1" kern="0">
                                      <a:solidFill>
                                        <a:srgbClr val="000000"/>
                                      </a:solidFill>
                                      <a:latin typeface="Cambria Math"/>
                                    </a:rPr>
                                    <m:t>4,7</m:t>
                                  </m:r>
                                </m:e>
                              </m:mr>
                              <m:mr>
                                <m:e>
                                  <m:r>
                                    <a:rPr lang="de-DE" sz="1400" i="1" kern="0">
                                      <a:solidFill>
                                        <a:srgbClr val="000000"/>
                                      </a:solidFill>
                                      <a:latin typeface="Cambria Math"/>
                                    </a:rPr>
                                    <m:t>6,5</m:t>
                                  </m:r>
                                </m:e>
                              </m:mr>
                            </m:m>
                          </m:e>
                        </m:mr>
                        <m:mr>
                          <m:e>
                            <m:r>
                              <a:rPr lang="de-DE" sz="1400" i="1" kern="0">
                                <a:solidFill>
                                  <a:srgbClr val="000000"/>
                                </a:solidFill>
                                <a:latin typeface="Cambria Math"/>
                              </a:rPr>
                              <m:t>⋮</m:t>
                            </m:r>
                          </m:e>
                        </m:mr>
                        <m:mr>
                          <m:e>
                            <m:r>
                              <a:rPr lang="de-DE" sz="1400" i="1" kern="0">
                                <a:solidFill>
                                  <a:srgbClr val="000000"/>
                                </a:solidFill>
                                <a:latin typeface="Cambria Math"/>
                              </a:rPr>
                              <m:t>3,6</m:t>
                            </m:r>
                          </m:e>
                        </m:mr>
                      </m:m>
                    </m:oMath>
                  </m:oMathPara>
                </a14:m>
                <a:endParaRPr lang="de-DE" sz="1400" kern="0">
                  <a:solidFill>
                    <a:srgbClr val="000000"/>
                  </a:solidFill>
                  <a:latin typeface="Arial"/>
                  <a:cs typeface="Arial"/>
                </a:endParaRPr>
              </a:p>
            </p:txBody>
          </p:sp>
        </mc:Choice>
        <mc:Fallback xmlns="">
          <p:sp>
            <p:nvSpPr>
              <p:cNvPr id="10" name="Textfeld 9"/>
              <p:cNvSpPr txBox="1">
                <a:spLocks noRot="1" noChangeAspect="1" noMove="1" noResize="1" noEditPoints="1" noAdjustHandles="1" noChangeArrowheads="1" noChangeShapeType="1" noTextEdit="1"/>
              </p:cNvSpPr>
              <p:nvPr/>
            </p:nvSpPr>
            <p:spPr bwMode="auto">
              <a:xfrm>
                <a:off x="6398012" y="2300924"/>
                <a:ext cx="175846" cy="2871748"/>
              </a:xfrm>
              <a:prstGeom prst="rect">
                <a:avLst/>
              </a:prstGeom>
              <a:blipFill>
                <a:blip r:embed="rId9"/>
                <a:stretch>
                  <a:fillRect r="-32143"/>
                </a:stretch>
              </a:blipFill>
            </p:spPr>
            <p:txBody>
              <a:bodyPr/>
              <a:lstStyle/>
              <a:p>
                <a:r>
                  <a:rPr lang="de-DE">
                    <a:noFill/>
                  </a:rPr>
                  <a:t> </a:t>
                </a:r>
              </a:p>
            </p:txBody>
          </p:sp>
        </mc:Fallback>
      </mc:AlternateContent>
      <p:sp>
        <p:nvSpPr>
          <p:cNvPr id="11" name="Titel 1"/>
          <p:cNvSpPr txBox="1"/>
          <p:nvPr/>
        </p:nvSpPr>
        <p:spPr bwMode="auto">
          <a:xfrm>
            <a:off x="7851209" y="2727756"/>
            <a:ext cx="2057399" cy="3096194"/>
          </a:xfrm>
          <a:prstGeom prst="rect">
            <a:avLst/>
          </a:prstGeom>
        </p:spPr>
        <p:txBody>
          <a:bodyPr vert="horz" lIns="0" tIns="0" rIns="0" bIns="0" rtlCol="0" anchor="t">
            <a:noAutofit/>
          </a:bodyPr>
          <a:lstStyle>
            <a:lvl1pPr algn="l" defTabSz="685800">
              <a:lnSpc>
                <a:spcPct val="100000"/>
              </a:lnSpc>
              <a:spcBef>
                <a:spcPts val="0"/>
              </a:spcBef>
              <a:buNone/>
              <a:defRPr sz="2100" spc="23">
                <a:solidFill>
                  <a:schemeClr val="tx1"/>
                </a:solidFill>
                <a:latin typeface="+mj-lt"/>
                <a:ea typeface="+mj-ea"/>
                <a:cs typeface="+mj-cs"/>
              </a:defRPr>
            </a:lvl1pPr>
          </a:lstStyle>
          <a:p>
            <a:pPr>
              <a:defRPr/>
            </a:pPr>
            <a:endParaRPr lang="de-DE" kern="0">
              <a:solidFill>
                <a:prstClr val="black"/>
              </a:solidFill>
              <a:latin typeface="Kantumruy Pro Medium"/>
              <a:cs typeface="Arial"/>
            </a:endParaRPr>
          </a:p>
          <a:p>
            <a:pPr>
              <a:defRPr/>
            </a:pPr>
            <a:endParaRPr lang="de-DE" kern="0">
              <a:solidFill>
                <a:prstClr val="black"/>
              </a:solidFill>
              <a:latin typeface="Kantumruy Pro Medium"/>
              <a:cs typeface="Arial"/>
            </a:endParaRPr>
          </a:p>
        </p:txBody>
      </p:sp>
      <p:graphicFrame>
        <p:nvGraphicFramePr>
          <p:cNvPr id="12" name="Tabelle 7"/>
          <p:cNvGraphicFramePr>
            <a:graphicFrameLocks noGrp="1"/>
          </p:cNvGraphicFramePr>
          <p:nvPr>
            <p:extLst>
              <p:ext uri="{D42A27DB-BD31-4B8C-83A1-F6EECF244321}">
                <p14:modId xmlns:p14="http://schemas.microsoft.com/office/powerpoint/2010/main" val="171633822"/>
              </p:ext>
            </p:extLst>
          </p:nvPr>
        </p:nvGraphicFramePr>
        <p:xfrm>
          <a:off x="7145593" y="2651781"/>
          <a:ext cx="2753488" cy="3235960"/>
        </p:xfrm>
        <a:graphic>
          <a:graphicData uri="http://schemas.openxmlformats.org/drawingml/2006/table">
            <a:tbl>
              <a:tblPr firstRow="1" bandRow="1"/>
              <a:tblGrid>
                <a:gridCol w="1501546">
                  <a:extLst>
                    <a:ext uri="{9D8B030D-6E8A-4147-A177-3AD203B41FA5}">
                      <a16:colId xmlns:a16="http://schemas.microsoft.com/office/drawing/2014/main" val="20000"/>
                    </a:ext>
                  </a:extLst>
                </a:gridCol>
                <a:gridCol w="1251942">
                  <a:extLst>
                    <a:ext uri="{9D8B030D-6E8A-4147-A177-3AD203B41FA5}">
                      <a16:colId xmlns:a16="http://schemas.microsoft.com/office/drawing/2014/main" val="20001"/>
                    </a:ext>
                  </a:extLst>
                </a:gridCol>
              </a:tblGrid>
              <a:tr h="370840">
                <a:tc>
                  <a:txBody>
                    <a:bodyPr/>
                    <a:lstStyle>
                      <a:lvl1pPr marL="0" algn="l" defTabSz="914400" rtl="0" eaLnBrk="1" latinLnBrk="0" hangingPunct="1">
                        <a:defRPr sz="1800" b="1" kern="1200">
                          <a:solidFill>
                            <a:schemeClr val="bg1"/>
                          </a:solidFill>
                          <a:latin typeface="Kantumruy Pro"/>
                          <a:ea typeface="Arial"/>
                          <a:cs typeface="Arial"/>
                        </a:defRPr>
                      </a:lvl1pPr>
                      <a:lvl2pPr marL="457200" algn="l" defTabSz="914400" rtl="0" eaLnBrk="1" latinLnBrk="0" hangingPunct="1">
                        <a:defRPr sz="1800" b="1" kern="1200">
                          <a:solidFill>
                            <a:schemeClr val="bg1"/>
                          </a:solidFill>
                          <a:latin typeface="Kantumruy Pro"/>
                          <a:ea typeface="Arial"/>
                          <a:cs typeface="Arial"/>
                        </a:defRPr>
                      </a:lvl2pPr>
                      <a:lvl3pPr marL="914400" algn="l" defTabSz="914400" rtl="0" eaLnBrk="1" latinLnBrk="0" hangingPunct="1">
                        <a:defRPr sz="1800" b="1" kern="1200">
                          <a:solidFill>
                            <a:schemeClr val="bg1"/>
                          </a:solidFill>
                          <a:latin typeface="Kantumruy Pro"/>
                          <a:ea typeface="Arial"/>
                          <a:cs typeface="Arial"/>
                        </a:defRPr>
                      </a:lvl3pPr>
                      <a:lvl4pPr marL="1371600" algn="l" defTabSz="914400" rtl="0" eaLnBrk="1" latinLnBrk="0" hangingPunct="1">
                        <a:defRPr sz="1800" b="1" kern="1200">
                          <a:solidFill>
                            <a:schemeClr val="bg1"/>
                          </a:solidFill>
                          <a:latin typeface="Kantumruy Pro"/>
                          <a:ea typeface="Arial"/>
                          <a:cs typeface="Arial"/>
                        </a:defRPr>
                      </a:lvl4pPr>
                      <a:lvl5pPr marL="1828800" algn="l" defTabSz="914400" rtl="0" eaLnBrk="1" latinLnBrk="0" hangingPunct="1">
                        <a:defRPr sz="1800" b="1" kern="1200">
                          <a:solidFill>
                            <a:schemeClr val="bg1"/>
                          </a:solidFill>
                          <a:latin typeface="Kantumruy Pro"/>
                          <a:ea typeface="Arial"/>
                          <a:cs typeface="Arial"/>
                        </a:defRPr>
                      </a:lvl5pPr>
                      <a:lvl6pPr marL="2286000" algn="l" defTabSz="914400" rtl="0" eaLnBrk="1" latinLnBrk="0" hangingPunct="1">
                        <a:defRPr sz="1800" b="1" kern="1200">
                          <a:solidFill>
                            <a:schemeClr val="bg1"/>
                          </a:solidFill>
                          <a:latin typeface="Kantumruy Pro"/>
                          <a:ea typeface="Arial"/>
                          <a:cs typeface="Arial"/>
                        </a:defRPr>
                      </a:lvl6pPr>
                      <a:lvl7pPr marL="2743200" algn="l" defTabSz="914400" rtl="0" eaLnBrk="1" latinLnBrk="0" hangingPunct="1">
                        <a:defRPr sz="1800" b="1" kern="1200">
                          <a:solidFill>
                            <a:schemeClr val="bg1"/>
                          </a:solidFill>
                          <a:latin typeface="Kantumruy Pro"/>
                          <a:ea typeface="Arial"/>
                          <a:cs typeface="Arial"/>
                        </a:defRPr>
                      </a:lvl7pPr>
                      <a:lvl8pPr marL="3200400" algn="l" defTabSz="914400" rtl="0" eaLnBrk="1" latinLnBrk="0" hangingPunct="1">
                        <a:defRPr sz="1800" b="1" kern="1200">
                          <a:solidFill>
                            <a:schemeClr val="bg1"/>
                          </a:solidFill>
                          <a:latin typeface="Kantumruy Pro"/>
                          <a:ea typeface="Arial"/>
                          <a:cs typeface="Arial"/>
                        </a:defRPr>
                      </a:lvl8pPr>
                      <a:lvl9pPr marL="3657600" algn="l" defTabSz="914400" rtl="0" eaLnBrk="1" latinLnBrk="0" hangingPunct="1">
                        <a:defRPr sz="1800" b="1" kern="1200">
                          <a:solidFill>
                            <a:schemeClr val="bg1"/>
                          </a:solidFill>
                          <a:latin typeface="Kantumruy Pro"/>
                          <a:ea typeface="Arial"/>
                          <a:cs typeface="Arial"/>
                        </a:defRPr>
                      </a:lvl9pPr>
                    </a:lstStyle>
                    <a:p>
                      <a:pPr>
                        <a:defRPr/>
                      </a:pPr>
                      <a:r>
                        <a:rPr lang="de-DE"/>
                        <a:t>Nächstes Wort</a:t>
                      </a:r>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sz="1800" b="1" kern="1200">
                          <a:solidFill>
                            <a:schemeClr val="bg1"/>
                          </a:solidFill>
                          <a:latin typeface="Kantumruy Pro"/>
                          <a:ea typeface="Arial"/>
                          <a:cs typeface="Arial"/>
                        </a:defRPr>
                      </a:lvl1pPr>
                      <a:lvl2pPr marL="457200" algn="l" defTabSz="914400" rtl="0" eaLnBrk="1" latinLnBrk="0" hangingPunct="1">
                        <a:defRPr sz="1800" b="1" kern="1200">
                          <a:solidFill>
                            <a:schemeClr val="bg1"/>
                          </a:solidFill>
                          <a:latin typeface="Kantumruy Pro"/>
                          <a:ea typeface="Arial"/>
                          <a:cs typeface="Arial"/>
                        </a:defRPr>
                      </a:lvl2pPr>
                      <a:lvl3pPr marL="914400" algn="l" defTabSz="914400" rtl="0" eaLnBrk="1" latinLnBrk="0" hangingPunct="1">
                        <a:defRPr sz="1800" b="1" kern="1200">
                          <a:solidFill>
                            <a:schemeClr val="bg1"/>
                          </a:solidFill>
                          <a:latin typeface="Kantumruy Pro"/>
                          <a:ea typeface="Arial"/>
                          <a:cs typeface="Arial"/>
                        </a:defRPr>
                      </a:lvl3pPr>
                      <a:lvl4pPr marL="1371600" algn="l" defTabSz="914400" rtl="0" eaLnBrk="1" latinLnBrk="0" hangingPunct="1">
                        <a:defRPr sz="1800" b="1" kern="1200">
                          <a:solidFill>
                            <a:schemeClr val="bg1"/>
                          </a:solidFill>
                          <a:latin typeface="Kantumruy Pro"/>
                          <a:ea typeface="Arial"/>
                          <a:cs typeface="Arial"/>
                        </a:defRPr>
                      </a:lvl4pPr>
                      <a:lvl5pPr marL="1828800" algn="l" defTabSz="914400" rtl="0" eaLnBrk="1" latinLnBrk="0" hangingPunct="1">
                        <a:defRPr sz="1800" b="1" kern="1200">
                          <a:solidFill>
                            <a:schemeClr val="bg1"/>
                          </a:solidFill>
                          <a:latin typeface="Kantumruy Pro"/>
                          <a:ea typeface="Arial"/>
                          <a:cs typeface="Arial"/>
                        </a:defRPr>
                      </a:lvl5pPr>
                      <a:lvl6pPr marL="2286000" algn="l" defTabSz="914400" rtl="0" eaLnBrk="1" latinLnBrk="0" hangingPunct="1">
                        <a:defRPr sz="1800" b="1" kern="1200">
                          <a:solidFill>
                            <a:schemeClr val="bg1"/>
                          </a:solidFill>
                          <a:latin typeface="Kantumruy Pro"/>
                          <a:ea typeface="Arial"/>
                          <a:cs typeface="Arial"/>
                        </a:defRPr>
                      </a:lvl6pPr>
                      <a:lvl7pPr marL="2743200" algn="l" defTabSz="914400" rtl="0" eaLnBrk="1" latinLnBrk="0" hangingPunct="1">
                        <a:defRPr sz="1800" b="1" kern="1200">
                          <a:solidFill>
                            <a:schemeClr val="bg1"/>
                          </a:solidFill>
                          <a:latin typeface="Kantumruy Pro"/>
                          <a:ea typeface="Arial"/>
                          <a:cs typeface="Arial"/>
                        </a:defRPr>
                      </a:lvl7pPr>
                      <a:lvl8pPr marL="3200400" algn="l" defTabSz="914400" rtl="0" eaLnBrk="1" latinLnBrk="0" hangingPunct="1">
                        <a:defRPr sz="1800" b="1" kern="1200">
                          <a:solidFill>
                            <a:schemeClr val="bg1"/>
                          </a:solidFill>
                          <a:latin typeface="Kantumruy Pro"/>
                          <a:ea typeface="Arial"/>
                          <a:cs typeface="Arial"/>
                        </a:defRPr>
                      </a:lvl8pPr>
                      <a:lvl9pPr marL="3657600" algn="l" defTabSz="914400" rtl="0" eaLnBrk="1" latinLnBrk="0" hangingPunct="1">
                        <a:defRPr sz="1800" b="1" kern="1200">
                          <a:solidFill>
                            <a:schemeClr val="bg1"/>
                          </a:solidFill>
                          <a:latin typeface="Kantumruy Pro"/>
                          <a:ea typeface="Arial"/>
                          <a:cs typeface="Arial"/>
                        </a:defRPr>
                      </a:lvl9pPr>
                    </a:lstStyle>
                    <a:p>
                      <a:pPr>
                        <a:defRPr/>
                      </a:pPr>
                      <a:r>
                        <a:rPr lang="de-DE"/>
                        <a:t>Wahrschein-lichkeit</a:t>
                      </a: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solidFill>
                      <a:sysClr val="windowText" lastClr="000000"/>
                    </a:solidFill>
                  </a:tcPr>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buClrTx/>
                        <a:buFontTx/>
                        <a:defRPr/>
                      </a:pPr>
                      <a:r>
                        <a:rPr lang="de-DE"/>
                        <a:t>generieren</a:t>
                      </a:r>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27 %</a:t>
                      </a:r>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erraten</a:t>
                      </a:r>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26 %</a:t>
                      </a:r>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bestimmen</a:t>
                      </a:r>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24 %</a:t>
                      </a:r>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lernen</a:t>
                      </a:r>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18 %</a:t>
                      </a:r>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wählen</a:t>
                      </a:r>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2 %</a:t>
                      </a:r>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ignorieren</a:t>
                      </a:r>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1 %</a:t>
                      </a:r>
                      <a:endParaRPr/>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70840">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a:t>…</a:t>
                      </a:r>
                      <a:endParaRPr/>
                    </a:p>
                  </a:txBody>
                  <a:tcPr>
                    <a:lnL w="6350" cap="flat" cmpd="sng" algn="ctr">
                      <a:solidFill>
                        <a:sysClr val="windowText" lastClr="000000"/>
                      </a:solidFill>
                      <a:prstDash val="solid"/>
                      <a:miter lim="800000"/>
                    </a:lnL>
                    <a:lnR>
                      <a:noFill/>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Kantumruy Pro"/>
                          <a:ea typeface="Arial"/>
                          <a:cs typeface="Arial"/>
                        </a:defRPr>
                      </a:lvl1pPr>
                      <a:lvl2pPr marL="457200" algn="l" defTabSz="914400" rtl="0" eaLnBrk="1" latinLnBrk="0" hangingPunct="1">
                        <a:defRPr sz="1800" kern="1200">
                          <a:solidFill>
                            <a:schemeClr val="tx1"/>
                          </a:solidFill>
                          <a:latin typeface="Kantumruy Pro"/>
                          <a:ea typeface="Arial"/>
                          <a:cs typeface="Arial"/>
                        </a:defRPr>
                      </a:lvl2pPr>
                      <a:lvl3pPr marL="914400" algn="l" defTabSz="914400" rtl="0" eaLnBrk="1" latinLnBrk="0" hangingPunct="1">
                        <a:defRPr sz="1800" kern="1200">
                          <a:solidFill>
                            <a:schemeClr val="tx1"/>
                          </a:solidFill>
                          <a:latin typeface="Kantumruy Pro"/>
                          <a:ea typeface="Arial"/>
                          <a:cs typeface="Arial"/>
                        </a:defRPr>
                      </a:lvl3pPr>
                      <a:lvl4pPr marL="1371600" algn="l" defTabSz="914400" rtl="0" eaLnBrk="1" latinLnBrk="0" hangingPunct="1">
                        <a:defRPr sz="1800" kern="1200">
                          <a:solidFill>
                            <a:schemeClr val="tx1"/>
                          </a:solidFill>
                          <a:latin typeface="Kantumruy Pro"/>
                          <a:ea typeface="Arial"/>
                          <a:cs typeface="Arial"/>
                        </a:defRPr>
                      </a:lvl4pPr>
                      <a:lvl5pPr marL="1828800" algn="l" defTabSz="914400" rtl="0" eaLnBrk="1" latinLnBrk="0" hangingPunct="1">
                        <a:defRPr sz="1800" kern="1200">
                          <a:solidFill>
                            <a:schemeClr val="tx1"/>
                          </a:solidFill>
                          <a:latin typeface="Kantumruy Pro"/>
                          <a:ea typeface="Arial"/>
                          <a:cs typeface="Arial"/>
                        </a:defRPr>
                      </a:lvl5pPr>
                      <a:lvl6pPr marL="2286000" algn="l" defTabSz="914400" rtl="0" eaLnBrk="1" latinLnBrk="0" hangingPunct="1">
                        <a:defRPr sz="1800" kern="1200">
                          <a:solidFill>
                            <a:schemeClr val="tx1"/>
                          </a:solidFill>
                          <a:latin typeface="Kantumruy Pro"/>
                          <a:ea typeface="Arial"/>
                          <a:cs typeface="Arial"/>
                        </a:defRPr>
                      </a:lvl6pPr>
                      <a:lvl7pPr marL="2743200" algn="l" defTabSz="914400" rtl="0" eaLnBrk="1" latinLnBrk="0" hangingPunct="1">
                        <a:defRPr sz="1800" kern="1200">
                          <a:solidFill>
                            <a:schemeClr val="tx1"/>
                          </a:solidFill>
                          <a:latin typeface="Kantumruy Pro"/>
                          <a:ea typeface="Arial"/>
                          <a:cs typeface="Arial"/>
                        </a:defRPr>
                      </a:lvl7pPr>
                      <a:lvl8pPr marL="3200400" algn="l" defTabSz="914400" rtl="0" eaLnBrk="1" latinLnBrk="0" hangingPunct="1">
                        <a:defRPr sz="1800" kern="1200">
                          <a:solidFill>
                            <a:schemeClr val="tx1"/>
                          </a:solidFill>
                          <a:latin typeface="Kantumruy Pro"/>
                          <a:ea typeface="Arial"/>
                          <a:cs typeface="Arial"/>
                        </a:defRPr>
                      </a:lvl8pPr>
                      <a:lvl9pPr marL="3657600" algn="l" defTabSz="914400" rtl="0" eaLnBrk="1" latinLnBrk="0" hangingPunct="1">
                        <a:defRPr sz="1800" kern="1200">
                          <a:solidFill>
                            <a:schemeClr val="tx1"/>
                          </a:solidFill>
                          <a:latin typeface="Kantumruy Pro"/>
                          <a:ea typeface="Arial"/>
                          <a:cs typeface="Arial"/>
                        </a:defRPr>
                      </a:lvl9pPr>
                    </a:lstStyle>
                    <a:p>
                      <a:pPr>
                        <a:defRPr/>
                      </a:pPr>
                      <a:r>
                        <a:rPr lang="de-DE" dirty="0"/>
                        <a:t>…</a:t>
                      </a:r>
                      <a:endParaRPr dirty="0"/>
                    </a:p>
                  </a:txBody>
                  <a:tcPr>
                    <a:lnL>
                      <a:noFill/>
                    </a:lnL>
                    <a:lnR w="6350" cap="flat" cmpd="sng" algn="ctr">
                      <a:solidFill>
                        <a:sysClr val="windowText" lastClr="000000"/>
                      </a:solidFill>
                      <a:prstDash val="solid"/>
                      <a:miter lim="800000"/>
                    </a:lnR>
                    <a:lnT w="6350" cap="flat" cmpd="sng" algn="ctr">
                      <a:solidFill>
                        <a:sysClr val="windowText" lastClr="000000"/>
                      </a:solidFill>
                      <a:prstDash val="solid"/>
                      <a:miter lim="800000"/>
                    </a:lnT>
                    <a:lnB w="6350" cap="flat" cmpd="sng" algn="ctr">
                      <a:solidFill>
                        <a:sysClr val="windowText" lastClr="000000"/>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3" name="Pfeil: nach oben gekrümmt 7"/>
          <p:cNvSpPr/>
          <p:nvPr/>
        </p:nvSpPr>
        <p:spPr bwMode="auto">
          <a:xfrm>
            <a:off x="1521931" y="5350750"/>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14" name="Pfeil: nach oben gekrümmt 16"/>
          <p:cNvSpPr/>
          <p:nvPr/>
        </p:nvSpPr>
        <p:spPr bwMode="auto">
          <a:xfrm>
            <a:off x="3054684" y="5350750"/>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15" name="Pfeil: nach oben gekrümmt 18"/>
          <p:cNvSpPr/>
          <p:nvPr/>
        </p:nvSpPr>
        <p:spPr bwMode="auto">
          <a:xfrm>
            <a:off x="4764918" y="5350750"/>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16" name="Pfeil: nach oben gekrümmt 19"/>
          <p:cNvSpPr/>
          <p:nvPr/>
        </p:nvSpPr>
        <p:spPr bwMode="auto">
          <a:xfrm>
            <a:off x="5098411" y="5350750"/>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17" name="Pfeil: nach oben gekrümmt 20"/>
          <p:cNvSpPr/>
          <p:nvPr/>
        </p:nvSpPr>
        <p:spPr bwMode="auto">
          <a:xfrm flipH="1">
            <a:off x="5209897" y="5381081"/>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18" name="Pfeil: nach oben gekrümmt 21"/>
          <p:cNvSpPr/>
          <p:nvPr/>
        </p:nvSpPr>
        <p:spPr bwMode="auto">
          <a:xfrm flipH="1">
            <a:off x="1819065" y="5381081"/>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19" name="Textfeld 18"/>
          <p:cNvSpPr txBox="1"/>
          <p:nvPr/>
        </p:nvSpPr>
        <p:spPr bwMode="auto">
          <a:xfrm>
            <a:off x="7912570" y="6471295"/>
            <a:ext cx="2133600" cy="184666"/>
          </a:xfrm>
          <a:prstGeom prst="rect">
            <a:avLst/>
          </a:prstGeom>
          <a:noFill/>
        </p:spPr>
        <p:txBody>
          <a:bodyPr wrap="square" rtlCol="0">
            <a:spAutoFit/>
          </a:bodyPr>
          <a:lstStyle/>
          <a:p>
            <a:pPr>
              <a:buClr>
                <a:srgbClr val="000000"/>
              </a:buClr>
              <a:buFont typeface="Arial"/>
              <a:buNone/>
              <a:defRPr/>
            </a:pPr>
            <a:r>
              <a:rPr lang="de-DE" sz="600" i="1" kern="0">
                <a:solidFill>
                  <a:srgbClr val="000000"/>
                </a:solidFill>
                <a:latin typeface="Arial"/>
                <a:cs typeface="Arial"/>
              </a:rPr>
              <a:t>Idee von 3Blue1Brown 2024. Eigene Darstellungen</a:t>
            </a:r>
            <a:endParaRPr sz="1400" kern="0">
              <a:solidFill>
                <a:srgbClr val="000000"/>
              </a:solidFill>
              <a:latin typeface="Arial"/>
              <a:cs typeface="Arial"/>
            </a:endParaRPr>
          </a:p>
        </p:txBody>
      </p:sp>
      <p:sp>
        <p:nvSpPr>
          <p:cNvPr id="20" name="Pfeil: nach oben gekrümmt 23"/>
          <p:cNvSpPr/>
          <p:nvPr/>
        </p:nvSpPr>
        <p:spPr bwMode="auto">
          <a:xfrm flipH="1">
            <a:off x="3831795" y="5381081"/>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21" name="Textfeld 20">
            <a:extLst>
              <a:ext uri="{FF2B5EF4-FFF2-40B4-BE49-F238E27FC236}">
                <a16:creationId xmlns:a16="http://schemas.microsoft.com/office/drawing/2014/main" id="{2A406E47-99EB-45AD-B39A-5063065E82B5}"/>
              </a:ext>
            </a:extLst>
          </p:cNvPr>
          <p:cNvSpPr txBox="1"/>
          <p:nvPr/>
        </p:nvSpPr>
        <p:spPr>
          <a:xfrm>
            <a:off x="1329178" y="374136"/>
            <a:ext cx="7547799" cy="1200329"/>
          </a:xfrm>
          <a:prstGeom prst="rect">
            <a:avLst/>
          </a:prstGeom>
          <a:noFill/>
        </p:spPr>
        <p:txBody>
          <a:bodyPr wrap="square" rtlCol="0">
            <a:spAutoFit/>
          </a:bodyPr>
          <a:lstStyle/>
          <a:p>
            <a:r>
              <a:rPr lang="de-DE" sz="3600" dirty="0">
                <a:solidFill>
                  <a:schemeClr val="bg2"/>
                </a:solidFill>
              </a:rPr>
              <a:t>Wie arbeitet generative künstliche Intelligenz (wie </a:t>
            </a:r>
            <a:r>
              <a:rPr lang="de-DE" sz="3600" dirty="0" err="1">
                <a:solidFill>
                  <a:schemeClr val="bg2"/>
                </a:solidFill>
              </a:rPr>
              <a:t>ChatGPT</a:t>
            </a:r>
            <a:r>
              <a:rPr lang="de-DE" sz="3600" dirty="0">
                <a:solidFill>
                  <a:schemeClr val="bg2"/>
                </a:solidFill>
              </a:rPr>
              <a:t>)</a:t>
            </a:r>
          </a:p>
        </p:txBody>
      </p:sp>
    </p:spTree>
    <p:extLst>
      <p:ext uri="{BB962C8B-B14F-4D97-AF65-F5344CB8AC3E}">
        <p14:creationId xmlns:p14="http://schemas.microsoft.com/office/powerpoint/2010/main" val="252489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3" grpId="0" animBg="1"/>
      <p:bldP spid="14" grpId="0" animBg="1"/>
      <p:bldP spid="15" grpId="0" animBg="1"/>
      <p:bldP spid="16" grpId="0" animBg="1"/>
      <p:bldP spid="17" grpId="0" animBg="1"/>
      <p:bldP spid="18" grpId="0" animBg="1"/>
      <p:bldP spid="19" grpId="0"/>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329178" y="2334450"/>
            <a:ext cx="9534084" cy="4244468"/>
          </a:xfrm>
        </p:spPr>
        <p:txBody>
          <a:bodyPr/>
          <a:lstStyle/>
          <a:p>
            <a:endParaRPr lang="de-DE" dirty="0"/>
          </a:p>
        </p:txBody>
      </p:sp>
      <p:sp>
        <p:nvSpPr>
          <p:cNvPr id="3" name="Textplatzhalter 2"/>
          <p:cNvSpPr txBox="1"/>
          <p:nvPr/>
        </p:nvSpPr>
        <p:spPr bwMode="auto">
          <a:xfrm>
            <a:off x="8682082" y="2499294"/>
            <a:ext cx="964803" cy="40273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Parabel.</a:t>
            </a:r>
            <a:endParaRPr kern="0" dirty="0">
              <a:solidFill>
                <a:prstClr val="black"/>
              </a:solidFill>
              <a:cs typeface="Arial"/>
            </a:endParaRPr>
          </a:p>
        </p:txBody>
      </p:sp>
      <p:pic>
        <p:nvPicPr>
          <p:cNvPr id="4" name="Grafik 3"/>
          <p:cNvPicPr>
            <a:picLocks noChangeAspect="1"/>
          </p:cNvPicPr>
          <p:nvPr/>
        </p:nvPicPr>
        <p:blipFill>
          <a:blip r:embed="rId3"/>
          <a:stretch/>
        </p:blipFill>
        <p:spPr bwMode="auto">
          <a:xfrm>
            <a:off x="1617541" y="3622110"/>
            <a:ext cx="2757197" cy="2220475"/>
          </a:xfrm>
          <a:prstGeom prst="rect">
            <a:avLst/>
          </a:prstGeom>
        </p:spPr>
      </p:pic>
      <p:sp>
        <p:nvSpPr>
          <p:cNvPr id="6" name="Pfeil: nach oben gekrümmt 9"/>
          <p:cNvSpPr/>
          <p:nvPr/>
        </p:nvSpPr>
        <p:spPr bwMode="auto">
          <a:xfrm flipV="1">
            <a:off x="2229764" y="2204654"/>
            <a:ext cx="1532753"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7" name="Pfeil: nach oben gekrümmt 10"/>
          <p:cNvSpPr/>
          <p:nvPr/>
        </p:nvSpPr>
        <p:spPr bwMode="auto">
          <a:xfrm flipV="1">
            <a:off x="6718634" y="2204654"/>
            <a:ext cx="2255548" cy="294640"/>
          </a:xfrm>
          <a:prstGeom prst="curvedUpArrow">
            <a:avLst>
              <a:gd name="adj1" fmla="val 25000"/>
              <a:gd name="adj2" fmla="val 50000"/>
              <a:gd name="adj3" fmla="val 25000"/>
            </a:avLst>
          </a:prstGeom>
          <a:solidFill>
            <a:srgbClr val="B4E0E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prstClr val="black"/>
              </a:solidFill>
              <a:effectLst/>
              <a:uLnTx/>
              <a:uFillTx/>
              <a:latin typeface="Kantumruy Pro"/>
              <a:cs typeface="Arial"/>
            </a:endParaRPr>
          </a:p>
        </p:txBody>
      </p:sp>
      <p:sp>
        <p:nvSpPr>
          <p:cNvPr id="8" name="Textfeld 7"/>
          <p:cNvSpPr txBox="1"/>
          <p:nvPr/>
        </p:nvSpPr>
        <p:spPr bwMode="auto">
          <a:xfrm>
            <a:off x="7846407" y="6209586"/>
            <a:ext cx="2133600" cy="461665"/>
          </a:xfrm>
          <a:prstGeom prst="rect">
            <a:avLst/>
          </a:prstGeom>
          <a:noFill/>
        </p:spPr>
        <p:txBody>
          <a:bodyPr wrap="square" rtlCol="0">
            <a:spAutoFit/>
          </a:bodyPr>
          <a:lstStyle/>
          <a:p>
            <a:pPr>
              <a:buClr>
                <a:srgbClr val="000000"/>
              </a:buClr>
              <a:buFont typeface="Arial"/>
              <a:buNone/>
              <a:defRPr/>
            </a:pPr>
            <a:r>
              <a:rPr lang="de-DE" sz="600" i="1" kern="0" dirty="0">
                <a:solidFill>
                  <a:srgbClr val="000000"/>
                </a:solidFill>
                <a:latin typeface="Arial"/>
                <a:cs typeface="Arial"/>
              </a:rPr>
              <a:t>Idee von 3Blue1Brown 2024. Eigene Darstellungen</a:t>
            </a:r>
            <a:br>
              <a:rPr lang="de-DE" sz="600" i="1" kern="0" dirty="0">
                <a:solidFill>
                  <a:srgbClr val="000000"/>
                </a:solidFill>
                <a:latin typeface="Arial"/>
                <a:cs typeface="Arial"/>
              </a:rPr>
            </a:br>
            <a:r>
              <a:rPr lang="de-DE" sz="600" i="1" kern="0" dirty="0">
                <a:solidFill>
                  <a:srgbClr val="000000"/>
                </a:solidFill>
                <a:latin typeface="Arial"/>
                <a:cs typeface="Arial"/>
              </a:rPr>
              <a:t>Grafik Ringe: </a:t>
            </a:r>
            <a:r>
              <a:rPr lang="de-DE" sz="600" i="1" u="sng" kern="0" dirty="0">
                <a:solidFill>
                  <a:srgbClr val="000000"/>
                </a:solidFill>
                <a:latin typeface="Arial"/>
                <a:cs typeface="Arial"/>
                <a:hlinkClick r:id="rId4" tooltip="https://pixabay.com/de/illustrations/ring-goldene-muster-dekoration-3514289/"/>
              </a:rPr>
              <a:t>https://pixabay.com/de/illustrations/ring-goldene-muster-dekoration-3514289/</a:t>
            </a:r>
            <a:r>
              <a:rPr lang="de-DE" sz="600" i="1" kern="0" dirty="0">
                <a:solidFill>
                  <a:srgbClr val="000000"/>
                </a:solidFill>
                <a:latin typeface="Arial"/>
                <a:cs typeface="Arial"/>
              </a:rPr>
              <a:t>  (ausgenommen aus CC-Lizenz)</a:t>
            </a:r>
            <a:endParaRPr sz="1400" kern="0" dirty="0">
              <a:solidFill>
                <a:srgbClr val="000000"/>
              </a:solidFill>
              <a:latin typeface="Arial"/>
              <a:cs typeface="Arial"/>
            </a:endParaRPr>
          </a:p>
        </p:txBody>
      </p:sp>
      <p:grpSp>
        <p:nvGrpSpPr>
          <p:cNvPr id="9" name="Gruppieren 8">
            <a:extLst>
              <a:ext uri="{FF2B5EF4-FFF2-40B4-BE49-F238E27FC236}">
                <a16:creationId xmlns:a16="http://schemas.microsoft.com/office/drawing/2014/main" id="{A26FE240-A7BE-4B8D-B104-AAC18386F776}"/>
              </a:ext>
            </a:extLst>
          </p:cNvPr>
          <p:cNvGrpSpPr/>
          <p:nvPr/>
        </p:nvGrpSpPr>
        <p:grpSpPr>
          <a:xfrm>
            <a:off x="6200025" y="3766980"/>
            <a:ext cx="2713182" cy="1638300"/>
            <a:chOff x="5283993" y="3472550"/>
            <a:chExt cx="2713182" cy="1638300"/>
          </a:xfrm>
        </p:grpSpPr>
        <p:pic>
          <p:nvPicPr>
            <p:cNvPr id="10" name="Grafik 9"/>
            <p:cNvPicPr>
              <a:picLocks noChangeAspect="1"/>
            </p:cNvPicPr>
            <p:nvPr/>
          </p:nvPicPr>
          <p:blipFill>
            <a:blip r:embed="rId5"/>
            <a:stretch/>
          </p:blipFill>
          <p:spPr bwMode="auto">
            <a:xfrm>
              <a:off x="5283993" y="3472550"/>
              <a:ext cx="1638300" cy="1638300"/>
            </a:xfrm>
            <a:prstGeom prst="rect">
              <a:avLst/>
            </a:prstGeom>
          </p:spPr>
        </p:pic>
        <p:pic>
          <p:nvPicPr>
            <p:cNvPr id="11" name="Grafik 10"/>
            <p:cNvPicPr>
              <a:picLocks noChangeAspect="1"/>
            </p:cNvPicPr>
            <p:nvPr/>
          </p:nvPicPr>
          <p:blipFill>
            <a:blip r:embed="rId5"/>
            <a:stretch/>
          </p:blipFill>
          <p:spPr bwMode="auto">
            <a:xfrm>
              <a:off x="5750718" y="3472550"/>
              <a:ext cx="1638300" cy="1638300"/>
            </a:xfrm>
            <a:prstGeom prst="rect">
              <a:avLst/>
            </a:prstGeom>
          </p:spPr>
        </p:pic>
        <p:pic>
          <p:nvPicPr>
            <p:cNvPr id="12" name="Grafik 11"/>
            <p:cNvPicPr>
              <a:picLocks noChangeAspect="1"/>
            </p:cNvPicPr>
            <p:nvPr/>
          </p:nvPicPr>
          <p:blipFill>
            <a:blip r:embed="rId5"/>
            <a:stretch/>
          </p:blipFill>
          <p:spPr bwMode="auto">
            <a:xfrm>
              <a:off x="6358875" y="3472550"/>
              <a:ext cx="1638300" cy="1638300"/>
            </a:xfrm>
            <a:prstGeom prst="rect">
              <a:avLst/>
            </a:prstGeom>
          </p:spPr>
        </p:pic>
      </p:grpSp>
      <p:sp>
        <p:nvSpPr>
          <p:cNvPr id="13" name="Textplatzhalter 2">
            <a:extLst>
              <a:ext uri="{FF2B5EF4-FFF2-40B4-BE49-F238E27FC236}">
                <a16:creationId xmlns:a16="http://schemas.microsoft.com/office/drawing/2014/main" id="{7C06CF63-8D24-4AD0-8749-B790E119600D}"/>
              </a:ext>
            </a:extLst>
          </p:cNvPr>
          <p:cNvSpPr txBox="1">
            <a:spLocks/>
          </p:cNvSpPr>
          <p:nvPr/>
        </p:nvSpPr>
        <p:spPr bwMode="auto">
          <a:xfrm>
            <a:off x="1329178" y="2515188"/>
            <a:ext cx="5054965" cy="40273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Die Funktion ist eine</a:t>
            </a:r>
          </a:p>
        </p:txBody>
      </p:sp>
      <p:sp>
        <p:nvSpPr>
          <p:cNvPr id="14" name="Textplatzhalter 2">
            <a:extLst>
              <a:ext uri="{FF2B5EF4-FFF2-40B4-BE49-F238E27FC236}">
                <a16:creationId xmlns:a16="http://schemas.microsoft.com/office/drawing/2014/main" id="{144B6DE0-6F0E-4F93-9213-F79B6C4B5793}"/>
              </a:ext>
            </a:extLst>
          </p:cNvPr>
          <p:cNvSpPr txBox="1">
            <a:spLocks/>
          </p:cNvSpPr>
          <p:nvPr/>
        </p:nvSpPr>
        <p:spPr bwMode="auto">
          <a:xfrm>
            <a:off x="3330509" y="2510343"/>
            <a:ext cx="872188" cy="40273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Parabel.</a:t>
            </a:r>
          </a:p>
        </p:txBody>
      </p:sp>
      <p:sp>
        <p:nvSpPr>
          <p:cNvPr id="15" name="Textplatzhalter 2">
            <a:extLst>
              <a:ext uri="{FF2B5EF4-FFF2-40B4-BE49-F238E27FC236}">
                <a16:creationId xmlns:a16="http://schemas.microsoft.com/office/drawing/2014/main" id="{F4EF5ADF-90E6-45C7-B98C-7CE89FD8FEDA}"/>
              </a:ext>
            </a:extLst>
          </p:cNvPr>
          <p:cNvSpPr txBox="1"/>
          <p:nvPr/>
        </p:nvSpPr>
        <p:spPr bwMode="auto">
          <a:xfrm>
            <a:off x="5411832" y="2499037"/>
            <a:ext cx="4235053" cy="402736"/>
          </a:xfrm>
          <a:prstGeom prst="rect">
            <a:avLst/>
          </a:prstGeom>
        </p:spPr>
        <p:txBody>
          <a:bodyPr vert="horz" lIns="0" tIns="0" rIns="0" bIns="0" rtlCol="0">
            <a:noAutofit/>
          </a:bodyPr>
          <a:lstStyle>
            <a:lvl1pPr marL="0" indent="0" algn="l" defTabSz="685800">
              <a:lnSpc>
                <a:spcPct val="113999"/>
              </a:lnSpc>
              <a:spcBef>
                <a:spcPts val="1950"/>
              </a:spcBef>
              <a:buFont typeface="Arial"/>
              <a:buNone/>
              <a:defRPr sz="1800" spc="23">
                <a:solidFill>
                  <a:schemeClr val="tx1"/>
                </a:solidFill>
                <a:latin typeface="+mn-lt"/>
                <a:ea typeface="+mn-ea"/>
                <a:cs typeface="+mn-cs"/>
              </a:defRPr>
            </a:lvl1pPr>
            <a:lvl2pPr marL="266700" indent="-266700" algn="l" defTabSz="685800">
              <a:lnSpc>
                <a:spcPct val="113999"/>
              </a:lnSpc>
              <a:spcBef>
                <a:spcPts val="1575"/>
              </a:spcBef>
              <a:buFont typeface="Kantumruy Pro"/>
              <a:buChar char="—"/>
              <a:defRPr sz="1800" spc="23">
                <a:solidFill>
                  <a:schemeClr val="tx1"/>
                </a:solidFill>
                <a:latin typeface="+mn-lt"/>
                <a:ea typeface="+mn-ea"/>
                <a:cs typeface="+mn-cs"/>
              </a:defRPr>
            </a:lvl2pPr>
            <a:lvl3pPr marL="471488" indent="-200025" algn="l" defTabSz="685800">
              <a:lnSpc>
                <a:spcPct val="113999"/>
              </a:lnSpc>
              <a:spcBef>
                <a:spcPts val="375"/>
              </a:spcBef>
              <a:buFont typeface="Arial"/>
              <a:buChar char="•"/>
              <a:defRPr sz="1500" spc="23">
                <a:solidFill>
                  <a:schemeClr val="tx1"/>
                </a:solidFill>
                <a:latin typeface="+mn-lt"/>
                <a:ea typeface="+mn-ea"/>
                <a:cs typeface="+mn-cs"/>
              </a:defRPr>
            </a:lvl3pPr>
            <a:lvl4pPr marL="607219" indent="-135731" algn="l" defTabSz="685800">
              <a:lnSpc>
                <a:spcPct val="113999"/>
              </a:lnSpc>
              <a:spcBef>
                <a:spcPts val="375"/>
              </a:spcBef>
              <a:buFont typeface="Symbol"/>
              <a:buChar char="-"/>
              <a:defRPr sz="1350" spc="23">
                <a:solidFill>
                  <a:schemeClr val="tx1"/>
                </a:solidFill>
                <a:latin typeface="+mn-lt"/>
                <a:ea typeface="+mn-ea"/>
                <a:cs typeface="+mn-cs"/>
              </a:defRPr>
            </a:lvl4pPr>
            <a:lvl5pPr marL="742950" indent="-135731" algn="l" defTabSz="685800">
              <a:lnSpc>
                <a:spcPct val="113999"/>
              </a:lnSpc>
              <a:spcBef>
                <a:spcPts val="375"/>
              </a:spcBef>
              <a:buFont typeface="Arial"/>
              <a:buChar char="•"/>
              <a:defRPr sz="1350" spc="23">
                <a:solidFill>
                  <a:schemeClr val="tx1"/>
                </a:solidFill>
                <a:latin typeface="+mn-lt"/>
                <a:ea typeface="+mn-ea"/>
                <a:cs typeface="+mn-cs"/>
              </a:defRPr>
            </a:lvl5pPr>
            <a:lvl6pPr marL="1885950" indent="-171450" algn="l" defTabSz="685800">
              <a:lnSpc>
                <a:spcPct val="90000"/>
              </a:lnSpc>
              <a:spcBef>
                <a:spcPts val="375"/>
              </a:spcBef>
              <a:buFont typeface="Arial"/>
              <a:buChar char="•"/>
              <a:defRPr sz="1350">
                <a:solidFill>
                  <a:schemeClr val="tx1"/>
                </a:solidFill>
                <a:latin typeface="+mn-lt"/>
                <a:ea typeface="+mn-ea"/>
                <a:cs typeface="+mn-cs"/>
              </a:defRPr>
            </a:lvl6pPr>
            <a:lvl7pPr marL="2228850" indent="-171450" algn="l" defTabSz="685800">
              <a:lnSpc>
                <a:spcPct val="90000"/>
              </a:lnSpc>
              <a:spcBef>
                <a:spcPts val="375"/>
              </a:spcBef>
              <a:buFont typeface="Arial"/>
              <a:buChar char="•"/>
              <a:defRPr sz="1350">
                <a:solidFill>
                  <a:schemeClr val="tx1"/>
                </a:solidFill>
                <a:latin typeface="+mn-lt"/>
                <a:ea typeface="+mn-ea"/>
                <a:cs typeface="+mn-cs"/>
              </a:defRPr>
            </a:lvl7pPr>
            <a:lvl8pPr marL="2571750" indent="-171450" algn="l" defTabSz="685800">
              <a:lnSpc>
                <a:spcPct val="90000"/>
              </a:lnSpc>
              <a:spcBef>
                <a:spcPts val="375"/>
              </a:spcBef>
              <a:buFont typeface="Arial"/>
              <a:buChar char="•"/>
              <a:defRPr sz="1350">
                <a:solidFill>
                  <a:schemeClr val="tx1"/>
                </a:solidFill>
                <a:latin typeface="+mn-lt"/>
                <a:ea typeface="+mn-ea"/>
                <a:cs typeface="+mn-cs"/>
              </a:defRPr>
            </a:lvl8pPr>
            <a:lvl9pPr marL="2914650" indent="-171450" algn="l" defTabSz="685800">
              <a:lnSpc>
                <a:spcPct val="90000"/>
              </a:lnSpc>
              <a:spcBef>
                <a:spcPts val="375"/>
              </a:spcBef>
              <a:buFont typeface="Arial"/>
              <a:buChar char="•"/>
              <a:defRPr sz="1350">
                <a:solidFill>
                  <a:schemeClr val="tx1"/>
                </a:solidFill>
                <a:latin typeface="+mn-lt"/>
                <a:ea typeface="+mn-ea"/>
                <a:cs typeface="+mn-cs"/>
              </a:defRPr>
            </a:lvl9pPr>
          </a:lstStyle>
          <a:p>
            <a:pPr>
              <a:defRPr/>
            </a:pPr>
            <a:r>
              <a:rPr lang="de-DE" kern="0" dirty="0">
                <a:solidFill>
                  <a:prstClr val="black"/>
                </a:solidFill>
                <a:cs typeface="Arial"/>
              </a:rPr>
              <a:t>Die Erzählung von Lessing ist eine</a:t>
            </a:r>
            <a:endParaRPr kern="0" dirty="0">
              <a:solidFill>
                <a:prstClr val="black"/>
              </a:solidFill>
              <a:cs typeface="Arial"/>
            </a:endParaRPr>
          </a:p>
        </p:txBody>
      </p:sp>
      <p:sp>
        <p:nvSpPr>
          <p:cNvPr id="16" name="Textfeld 15">
            <a:extLst>
              <a:ext uri="{FF2B5EF4-FFF2-40B4-BE49-F238E27FC236}">
                <a16:creationId xmlns:a16="http://schemas.microsoft.com/office/drawing/2014/main" id="{2A406E47-99EB-45AD-B39A-5063065E82B5}"/>
              </a:ext>
            </a:extLst>
          </p:cNvPr>
          <p:cNvSpPr txBox="1"/>
          <p:nvPr/>
        </p:nvSpPr>
        <p:spPr>
          <a:xfrm>
            <a:off x="1329178" y="374136"/>
            <a:ext cx="4057714" cy="646331"/>
          </a:xfrm>
          <a:prstGeom prst="rect">
            <a:avLst/>
          </a:prstGeom>
          <a:noFill/>
        </p:spPr>
        <p:txBody>
          <a:bodyPr wrap="none" rtlCol="0">
            <a:spAutoFit/>
          </a:bodyPr>
          <a:lstStyle/>
          <a:p>
            <a:r>
              <a:rPr lang="de-DE" sz="3600" dirty="0">
                <a:solidFill>
                  <a:schemeClr val="bg2"/>
                </a:solidFill>
              </a:rPr>
              <a:t>1. Schritt: Attention</a:t>
            </a:r>
          </a:p>
        </p:txBody>
      </p:sp>
      <p:sp>
        <p:nvSpPr>
          <p:cNvPr id="17" name="Textfeld 16">
            <a:extLst>
              <a:ext uri="{FF2B5EF4-FFF2-40B4-BE49-F238E27FC236}">
                <a16:creationId xmlns:a16="http://schemas.microsoft.com/office/drawing/2014/main" id="{2A406E47-99EB-45AD-B39A-5063065E82B5}"/>
              </a:ext>
            </a:extLst>
          </p:cNvPr>
          <p:cNvSpPr txBox="1"/>
          <p:nvPr/>
        </p:nvSpPr>
        <p:spPr>
          <a:xfrm>
            <a:off x="1329178" y="1446626"/>
            <a:ext cx="6031459" cy="461665"/>
          </a:xfrm>
          <a:prstGeom prst="rect">
            <a:avLst/>
          </a:prstGeom>
          <a:noFill/>
        </p:spPr>
        <p:txBody>
          <a:bodyPr wrap="none" rtlCol="0">
            <a:spAutoFit/>
          </a:bodyPr>
          <a:lstStyle/>
          <a:p>
            <a:r>
              <a:rPr lang="de-DE" sz="2400" dirty="0">
                <a:solidFill>
                  <a:schemeClr val="bg2"/>
                </a:solidFill>
              </a:rPr>
              <a:t>Die Vektoren „kommunizieren miteinander“</a:t>
            </a:r>
          </a:p>
        </p:txBody>
      </p:sp>
    </p:spTree>
    <p:extLst>
      <p:ext uri="{BB962C8B-B14F-4D97-AF65-F5344CB8AC3E}">
        <p14:creationId xmlns:p14="http://schemas.microsoft.com/office/powerpoint/2010/main" val="652069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3" grpId="0"/>
      <p:bldP spid="15" grpId="0"/>
    </p:bldLst>
  </p:timing>
</p:sld>
</file>

<file path=ppt/theme/theme1.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Emerald.potx" id="{607B2325-DF6E-4C5C-A99D-ACE2ABE9AE2F}" vid="{FCCF86A6-19EB-4809-AB94-4D5964EA10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LD-Design</Template>
  <TotalTime>0</TotalTime>
  <Words>6157</Words>
  <Application>Microsoft Office PowerPoint</Application>
  <PresentationFormat>Breitbild</PresentationFormat>
  <Paragraphs>625</Paragraphs>
  <Slides>42</Slides>
  <Notes>26</Notes>
  <HiddenSlides>0</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42</vt:i4>
      </vt:variant>
    </vt:vector>
  </HeadingPairs>
  <TitlesOfParts>
    <vt:vector size="52" baseType="lpstr">
      <vt:lpstr>Aptos</vt:lpstr>
      <vt:lpstr>Arial</vt:lpstr>
      <vt:lpstr>Cambria Math</vt:lpstr>
      <vt:lpstr>Kantumruy Pro</vt:lpstr>
      <vt:lpstr>Kantumruy Pro (Textkörper)</vt:lpstr>
      <vt:lpstr>Kantumruy Pro Medium</vt:lpstr>
      <vt:lpstr>Kantumruy Pro SemiBold</vt:lpstr>
      <vt:lpstr>Symbol</vt:lpstr>
      <vt:lpstr>Times New Roman</vt:lpstr>
      <vt:lpstr>LD-Design</vt:lpstr>
      <vt:lpstr>Titel „Generative KI – Innovationspotenzial und Herausforderungen für den Mathematikunterricht“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„Wie funktioniert eigentlich generative KI?“</dc:title>
  <dc:creator>Philip Seufert</dc:creator>
  <cp:lastModifiedBy>Philip Helf</cp:lastModifiedBy>
  <cp:revision>39</cp:revision>
  <dcterms:created xsi:type="dcterms:W3CDTF">2024-10-09T08:31:46Z</dcterms:created>
  <dcterms:modified xsi:type="dcterms:W3CDTF">2025-10-02T14:19:20Z</dcterms:modified>
</cp:coreProperties>
</file>